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1" r:id="rId5"/>
    <p:sldId id="262" r:id="rId6"/>
    <p:sldId id="263" r:id="rId7"/>
    <p:sldId id="258" r:id="rId8"/>
    <p:sldId id="266" r:id="rId9"/>
    <p:sldId id="259" r:id="rId10"/>
    <p:sldId id="268" r:id="rId11"/>
    <p:sldId id="267" r:id="rId12"/>
    <p:sldId id="260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0F426-9DDD-4693-B4EF-C3E49D3194CF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5ABB7-56C6-48B9-BC7C-D2854CCDE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137598"/>
            <a:ext cx="9144000" cy="3701143"/>
          </a:xfrm>
          <a:prstGeom prst="rect">
            <a:avLst/>
          </a:prstGeom>
        </p:spPr>
      </p:pic>
      <p:pic>
        <p:nvPicPr>
          <p:cNvPr id="5" name="Рисунок 4" descr="п1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9144000" cy="27089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</a:t>
            </a:r>
            <a:r>
              <a:rPr lang="uk-UA" dirty="0" smtClean="0"/>
              <a:t>підручником </a:t>
            </a:r>
            <a:r>
              <a:rPr lang="ru-RU" b="1" dirty="0" smtClean="0"/>
              <a:t>Мерзляк А. Г</a:t>
            </a:r>
            <a:r>
              <a:rPr lang="ru-RU" b="1" dirty="0" smtClean="0"/>
              <a:t>.)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вивченого матеріалу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355600">
              <a:buAutoNum type="arabicPeriod"/>
            </a:pPr>
            <a:r>
              <a:rPr lang="uk-UA" b="1" i="1" dirty="0" smtClean="0"/>
              <a:t>Наведіть приклади множин. </a:t>
            </a:r>
          </a:p>
          <a:p>
            <a:pPr marL="0" indent="355600">
              <a:buAutoNum type="arabicPeriod"/>
            </a:pPr>
            <a:r>
              <a:rPr lang="uk-UA" b="1" i="1" dirty="0" smtClean="0"/>
              <a:t>Як позначають множину та її елементи? </a:t>
            </a:r>
          </a:p>
          <a:p>
            <a:pPr marL="0" indent="355600">
              <a:buAutoNum type="arabicPeriod"/>
            </a:pPr>
            <a:r>
              <a:rPr lang="uk-UA" b="1" i="1" dirty="0" smtClean="0"/>
              <a:t>Як позначають множини натуральних, цілих, раціональних і дійсних чисел? </a:t>
            </a:r>
          </a:p>
          <a:p>
            <a:pPr marL="0" indent="355600">
              <a:buAutoNum type="arabicPeriod"/>
            </a:pPr>
            <a:r>
              <a:rPr lang="uk-UA" b="1" i="1" dirty="0" smtClean="0"/>
              <a:t>Як записати, що елемент a належить (не належить) множині A? </a:t>
            </a:r>
          </a:p>
          <a:p>
            <a:pPr marL="0" indent="355600">
              <a:buAutoNum type="arabicPeriod"/>
            </a:pPr>
            <a:r>
              <a:rPr lang="uk-UA" b="1" i="1" dirty="0" smtClean="0"/>
              <a:t>Які множини називають рівними? </a:t>
            </a:r>
          </a:p>
          <a:p>
            <a:pPr marL="0" indent="355600">
              <a:buAutoNum type="arabicPeriod"/>
            </a:pPr>
            <a:r>
              <a:rPr lang="uk-UA" b="1" i="1" dirty="0" smtClean="0"/>
              <a:t>Які існують способи </a:t>
            </a:r>
            <a:r>
              <a:rPr lang="uk-UA" b="1" i="1" dirty="0" err="1" smtClean="0"/>
              <a:t>задання</a:t>
            </a:r>
            <a:r>
              <a:rPr lang="uk-UA" b="1" i="1" dirty="0" smtClean="0"/>
              <a:t> множин? </a:t>
            </a:r>
          </a:p>
          <a:p>
            <a:pPr marL="0" indent="355600">
              <a:buAutoNum type="arabicPeriod"/>
            </a:pPr>
            <a:r>
              <a:rPr lang="uk-UA" b="1" i="1" dirty="0" smtClean="0"/>
              <a:t>Яку множину називають порожньою? Як її позначають?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Усні тренувальні 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i="1" dirty="0" smtClean="0"/>
              <a:t>1.° Як називають множину точок кута, рівновіддалених від його сторін? </a:t>
            </a:r>
          </a:p>
          <a:p>
            <a:pPr marL="0" indent="0">
              <a:buNone/>
            </a:pPr>
            <a:r>
              <a:rPr lang="uk-UA" b="1" i="1" dirty="0" smtClean="0"/>
              <a:t>2.° Як називають множину вовків, які підкорюються одному ватажку? </a:t>
            </a:r>
          </a:p>
          <a:p>
            <a:pPr marL="0" indent="0">
              <a:buNone/>
            </a:pPr>
            <a:r>
              <a:rPr lang="uk-UA" b="1" i="1" dirty="0" smtClean="0"/>
              <a:t>3.° Назвіть яку-небудь множину запорізьких козаків. </a:t>
            </a:r>
          </a:p>
          <a:p>
            <a:pPr marL="0" indent="0">
              <a:buNone/>
            </a:pPr>
            <a:r>
              <a:rPr lang="uk-UA" b="1" i="1" dirty="0" smtClean="0"/>
              <a:t>4.° Як називають множину вчителів, які працюють в одній школі? </a:t>
            </a:r>
          </a:p>
          <a:p>
            <a:pPr marL="0" indent="0">
              <a:buNone/>
            </a:pPr>
            <a:r>
              <a:rPr lang="uk-UA" b="1" i="1" dirty="0" smtClean="0"/>
              <a:t>5.° Поставте замість зірочки знак ∈ або ∉ так, щоб отримати правильне твердження: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5 * N; 	3) –5 * Q; 	   5) 3,14 * </a:t>
            </a:r>
            <a:r>
              <a:rPr lang="uk-UA" b="1" i="1" dirty="0" err="1" smtClean="0"/>
              <a:t>Q</a:t>
            </a:r>
            <a:r>
              <a:rPr lang="uk-UA" b="1" i="1" dirty="0" smtClean="0"/>
              <a:t>; 	7) 1 * R;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0 * N; 	4) − 12 *Z ; 	   6) π * Q; 		8) 2 * R</a:t>
            </a:r>
            <a:r>
              <a:rPr lang="uk-UA" b="1" i="1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Усні тренувальні </a:t>
            </a:r>
            <a:r>
              <a:rPr lang="uk-UA" dirty="0" smtClean="0"/>
              <a:t>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8863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dirty="0" smtClean="0"/>
              <a:t>6.° Дано функцію                             </a:t>
            </a:r>
            <a:r>
              <a:rPr lang="uk-UA" b="1" i="1" dirty="0" smtClean="0"/>
              <a:t>. Поставте замість зірочки знак ∈ або ∉ так, щоб отримати правильне твердження: </a:t>
            </a:r>
          </a:p>
          <a:p>
            <a:pPr>
              <a:buNone/>
            </a:pPr>
            <a:r>
              <a:rPr lang="uk-UA" b="1" i="1" dirty="0" smtClean="0"/>
              <a:t>	</a:t>
            </a:r>
            <a:r>
              <a:rPr lang="uk-UA" b="1" i="1" dirty="0" smtClean="0"/>
              <a:t>1) 3 * D (f); 	</a:t>
            </a:r>
            <a:r>
              <a:rPr lang="uk-UA" b="1" i="1" dirty="0" smtClean="0"/>
              <a:t>2) 0 * D (f);         </a:t>
            </a:r>
            <a:r>
              <a:rPr lang="uk-UA" b="1" i="1" dirty="0" smtClean="0"/>
              <a:t>3) 0 * E (f</a:t>
            </a:r>
            <a:r>
              <a:rPr lang="uk-UA" b="1" i="1" dirty="0" smtClean="0"/>
              <a:t>);        4) 1/2 *E (f); </a:t>
            </a:r>
            <a:r>
              <a:rPr lang="uk-UA" b="1" i="1" dirty="0" smtClean="0"/>
              <a:t> 	5) 1,01 * E (f). </a:t>
            </a:r>
          </a:p>
          <a:p>
            <a:pPr>
              <a:buNone/>
            </a:pPr>
            <a:r>
              <a:rPr lang="uk-UA" b="1" i="1" dirty="0" smtClean="0"/>
              <a:t>	</a:t>
            </a:r>
            <a:r>
              <a:rPr lang="uk-UA" b="1" i="1" dirty="0" smtClean="0"/>
              <a:t>	</a:t>
            </a:r>
          </a:p>
          <a:p>
            <a:pPr>
              <a:buNone/>
            </a:pPr>
            <a:r>
              <a:rPr lang="uk-UA" b="1" i="1" dirty="0" smtClean="0"/>
              <a:t>7.° Які з наступних тверджень є правильними: </a:t>
            </a:r>
          </a:p>
          <a:p>
            <a:pPr marL="514350" indent="-158750">
              <a:buAutoNum type="arabicParenR"/>
            </a:pPr>
            <a:r>
              <a:rPr lang="uk-UA" b="1" i="1" dirty="0" smtClean="0"/>
              <a:t>   1 ∈ {1, 2, 3};                    </a:t>
            </a:r>
            <a:r>
              <a:rPr lang="uk-UA" b="1" i="1" dirty="0" smtClean="0"/>
              <a:t>2) 1 ∉ {1}; </a:t>
            </a:r>
            <a:r>
              <a:rPr lang="uk-UA" b="1" i="1" dirty="0" smtClean="0"/>
              <a:t>               3) {1} ∈ {1, 2};                  4) </a:t>
            </a:r>
            <a:r>
              <a:rPr lang="uk-UA" b="1" i="1" dirty="0" smtClean="0">
                <a:sym typeface="Symbol"/>
              </a:rPr>
              <a:t></a:t>
            </a:r>
            <a:r>
              <a:rPr lang="uk-UA" b="1" i="1" dirty="0" smtClean="0"/>
              <a:t> ∉ {1, 2}? </a:t>
            </a:r>
          </a:p>
          <a:p>
            <a:pPr marL="514350" indent="-514350">
              <a:buNone/>
            </a:pPr>
            <a:endParaRPr lang="uk-UA" b="1" i="1" dirty="0" smtClean="0"/>
          </a:p>
          <a:p>
            <a:pPr marL="514350" indent="-514350">
              <a:buNone/>
            </a:pPr>
            <a:r>
              <a:rPr lang="uk-UA" b="1" i="1" dirty="0" smtClean="0"/>
              <a:t>8.° Запишіть множину коренів рівняння: </a:t>
            </a:r>
          </a:p>
          <a:p>
            <a:pPr marL="514350" indent="-514350">
              <a:buNone/>
            </a:pPr>
            <a:r>
              <a:rPr lang="uk-UA" b="1" i="1" dirty="0" smtClean="0"/>
              <a:t>         </a:t>
            </a:r>
            <a:r>
              <a:rPr lang="uk-UA" b="1" i="1" dirty="0" smtClean="0"/>
              <a:t>1) x (</a:t>
            </a:r>
            <a:r>
              <a:rPr lang="uk-UA" b="1" i="1" dirty="0" err="1" smtClean="0"/>
              <a:t>x</a:t>
            </a:r>
            <a:r>
              <a:rPr lang="uk-UA" b="1" i="1" dirty="0" smtClean="0"/>
              <a:t> – 1) = 0</a:t>
            </a:r>
            <a:r>
              <a:rPr lang="uk-UA" b="1" i="1" dirty="0" smtClean="0"/>
              <a:t>;               2) (</a:t>
            </a:r>
            <a:r>
              <a:rPr lang="uk-UA" b="1" i="1" dirty="0" err="1" smtClean="0"/>
              <a:t>x</a:t>
            </a:r>
            <a:r>
              <a:rPr lang="uk-UA" b="1" i="1" dirty="0" smtClean="0"/>
              <a:t> – 2) (x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– 4) = 0;                </a:t>
            </a:r>
            <a:r>
              <a:rPr lang="uk-UA" b="1" i="1" dirty="0" smtClean="0"/>
              <a:t>3) x = 2;               4) 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+ 3 = 0. </a:t>
            </a:r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r>
              <a:rPr lang="uk-UA" b="1" i="1" dirty="0" smtClean="0"/>
              <a:t>9.° Задайте переліком елементів множину: </a:t>
            </a:r>
          </a:p>
          <a:p>
            <a:pPr>
              <a:buNone/>
            </a:pPr>
            <a:r>
              <a:rPr lang="uk-UA" b="1" i="1" dirty="0" smtClean="0"/>
              <a:t>      </a:t>
            </a:r>
            <a:r>
              <a:rPr lang="uk-UA" b="1" i="1" dirty="0" smtClean="0"/>
              <a:t>1) правильних дробів зі знаменником 7; </a:t>
            </a:r>
          </a:p>
          <a:p>
            <a:pPr>
              <a:buNone/>
            </a:pPr>
            <a:r>
              <a:rPr lang="uk-UA" b="1" i="1" dirty="0" smtClean="0"/>
              <a:t>      </a:t>
            </a:r>
            <a:r>
              <a:rPr lang="uk-UA" b="1" i="1" dirty="0" smtClean="0"/>
              <a:t>2) правильних дробів, знаменник яких не перевищує 4; </a:t>
            </a:r>
          </a:p>
          <a:p>
            <a:pPr>
              <a:buNone/>
            </a:pPr>
            <a:r>
              <a:rPr lang="uk-UA" b="1" i="1" dirty="0" smtClean="0"/>
              <a:t>      </a:t>
            </a:r>
            <a:r>
              <a:rPr lang="uk-UA" b="1" i="1" dirty="0" smtClean="0"/>
              <a:t>3) букв у слові «математика»;</a:t>
            </a:r>
          </a:p>
          <a:p>
            <a:pPr>
              <a:buNone/>
            </a:pPr>
            <a:r>
              <a:rPr lang="uk-UA" b="1" i="1" dirty="0" smtClean="0"/>
              <a:t>     </a:t>
            </a:r>
            <a:r>
              <a:rPr lang="uk-UA" b="1" i="1" dirty="0" smtClean="0"/>
              <a:t> 4) цифр числа 5555. </a:t>
            </a:r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r>
              <a:rPr lang="uk-UA" b="1" i="1" dirty="0" smtClean="0"/>
              <a:t>10. Чи рівні множини A і B, якщо: </a:t>
            </a:r>
          </a:p>
          <a:p>
            <a:pPr>
              <a:buNone/>
            </a:pPr>
            <a:r>
              <a:rPr lang="uk-UA" b="1" i="1" dirty="0" smtClean="0"/>
              <a:t>      </a:t>
            </a:r>
            <a:r>
              <a:rPr lang="uk-UA" b="1" i="1" dirty="0" smtClean="0"/>
              <a:t>1) A = {1, 2}, B = {2, 1};               2) A = {(1; 0)}, B = {(0; 1)};             </a:t>
            </a:r>
            <a:r>
              <a:rPr lang="en-US" b="1" i="1" dirty="0" smtClean="0"/>
              <a:t>3</a:t>
            </a:r>
            <a:r>
              <a:rPr lang="en-US" b="1" i="1" dirty="0"/>
              <a:t>) A = {1}, B = {{1}}? </a:t>
            </a:r>
            <a:endParaRPr lang="en-US" b="1" i="1" dirty="0" smtClean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2950" y="1079805"/>
            <a:ext cx="1085850" cy="247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Усні тренувальні </a:t>
            </a:r>
            <a:r>
              <a:rPr lang="uk-UA" dirty="0" smtClean="0"/>
              <a:t>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886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i="1" dirty="0" smtClean="0"/>
              <a:t>11. </a:t>
            </a:r>
            <a:r>
              <a:rPr lang="ru-RU" b="1" i="1" dirty="0" err="1"/>
              <a:t>Чи</a:t>
            </a:r>
            <a:r>
              <a:rPr lang="ru-RU" b="1" i="1" dirty="0"/>
              <a:t> </a:t>
            </a:r>
            <a:r>
              <a:rPr lang="ru-RU" b="1" i="1" dirty="0" err="1"/>
              <a:t>рівні</a:t>
            </a:r>
            <a:r>
              <a:rPr lang="ru-RU" b="1" i="1" dirty="0"/>
              <a:t> </a:t>
            </a:r>
            <a:r>
              <a:rPr lang="ru-RU" b="1" i="1" dirty="0" err="1"/>
              <a:t>множини</a:t>
            </a:r>
            <a:r>
              <a:rPr lang="ru-RU" b="1" i="1" dirty="0"/>
              <a:t> </a:t>
            </a:r>
            <a:r>
              <a:rPr lang="en-US" b="1" i="1" dirty="0"/>
              <a:t>A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en-US" b="1" i="1" dirty="0"/>
              <a:t>B, </a:t>
            </a:r>
            <a:r>
              <a:rPr lang="ru-RU" b="1" i="1" dirty="0" err="1"/>
              <a:t>якщо</a:t>
            </a:r>
            <a:r>
              <a:rPr lang="ru-RU" b="1" i="1" dirty="0"/>
              <a:t>: </a:t>
            </a:r>
            <a:endParaRPr lang="ru-RU" b="1" i="1" dirty="0" smtClean="0"/>
          </a:p>
          <a:p>
            <a:pPr marL="514350" indent="-514350">
              <a:buAutoNum type="arabicParenR"/>
            </a:pPr>
            <a:r>
              <a:rPr lang="en-US" b="1" i="1" dirty="0" smtClean="0"/>
              <a:t>A </a:t>
            </a:r>
            <a:r>
              <a:rPr lang="en-US" b="1" i="1" dirty="0"/>
              <a:t>= [–1; 2), B = (–1; 2]; </a:t>
            </a:r>
            <a:endParaRPr lang="uk-UA" b="1" i="1" dirty="0" smtClean="0"/>
          </a:p>
          <a:p>
            <a:pPr marL="514350" indent="-514350">
              <a:buAutoNum type="arabicParenR"/>
            </a:pPr>
            <a:r>
              <a:rPr lang="en-US" b="1" i="1" dirty="0" smtClean="0"/>
              <a:t>A </a:t>
            </a:r>
            <a:r>
              <a:rPr lang="en-US" b="1" i="1" dirty="0"/>
              <a:t>— </a:t>
            </a:r>
            <a:r>
              <a:rPr lang="ru-RU" b="1" i="1" dirty="0" err="1"/>
              <a:t>множина</a:t>
            </a:r>
            <a:r>
              <a:rPr lang="ru-RU" b="1" i="1" dirty="0"/>
              <a:t> </a:t>
            </a:r>
            <a:r>
              <a:rPr lang="ru-RU" b="1" i="1" dirty="0" err="1"/>
              <a:t>коренів</a:t>
            </a:r>
            <a:r>
              <a:rPr lang="ru-RU" b="1" i="1" dirty="0"/>
              <a:t> </a:t>
            </a:r>
            <a:r>
              <a:rPr lang="ru-RU" b="1" i="1" dirty="0" err="1"/>
              <a:t>рівняння</a:t>
            </a:r>
            <a:r>
              <a:rPr lang="ru-RU" b="1" i="1" dirty="0"/>
              <a:t> | </a:t>
            </a:r>
            <a:r>
              <a:rPr lang="en-US" b="1" i="1" dirty="0"/>
              <a:t>x | = x, B = [0; +∞); </a:t>
            </a:r>
            <a:endParaRPr lang="uk-UA" b="1" i="1" dirty="0" smtClean="0"/>
          </a:p>
          <a:p>
            <a:pPr marL="514350" indent="-514350">
              <a:buAutoNum type="arabicParenR"/>
            </a:pPr>
            <a:r>
              <a:rPr lang="en-US" b="1" i="1" dirty="0" smtClean="0"/>
              <a:t>A </a:t>
            </a:r>
            <a:r>
              <a:rPr lang="en-US" b="1" i="1" dirty="0"/>
              <a:t>— </a:t>
            </a:r>
            <a:r>
              <a:rPr lang="ru-RU" b="1" i="1" dirty="0" err="1"/>
              <a:t>множина</a:t>
            </a:r>
            <a:r>
              <a:rPr lang="ru-RU" b="1" i="1" dirty="0"/>
              <a:t> </a:t>
            </a:r>
            <a:r>
              <a:rPr lang="ru-RU" b="1" i="1" dirty="0" err="1"/>
              <a:t>чотирикутників</a:t>
            </a:r>
            <a:r>
              <a:rPr lang="ru-RU" b="1" i="1" dirty="0"/>
              <a:t>, у </a:t>
            </a:r>
            <a:r>
              <a:rPr lang="ru-RU" b="1" i="1" dirty="0" err="1"/>
              <a:t>яких</a:t>
            </a:r>
            <a:r>
              <a:rPr lang="ru-RU" b="1" i="1" dirty="0"/>
              <a:t> </a:t>
            </a:r>
            <a:r>
              <a:rPr lang="ru-RU" b="1" i="1" dirty="0" err="1"/>
              <a:t>протилежні</a:t>
            </a:r>
            <a:r>
              <a:rPr lang="ru-RU" b="1" i="1" dirty="0"/>
              <a:t> </a:t>
            </a:r>
            <a:r>
              <a:rPr lang="ru-RU" b="1" i="1" dirty="0" err="1" smtClean="0"/>
              <a:t>сторони</a:t>
            </a:r>
            <a:r>
              <a:rPr lang="ru-RU" b="1" i="1" dirty="0" smtClean="0"/>
              <a:t> </a:t>
            </a:r>
            <a:r>
              <a:rPr lang="ru-RU" b="1" i="1" dirty="0"/>
              <a:t>попарно </a:t>
            </a:r>
            <a:r>
              <a:rPr lang="ru-RU" b="1" i="1" dirty="0" err="1"/>
              <a:t>рівні</a:t>
            </a:r>
            <a:r>
              <a:rPr lang="ru-RU" b="1" i="1" dirty="0"/>
              <a:t>; </a:t>
            </a:r>
            <a:r>
              <a:rPr lang="en-US" b="1" i="1" dirty="0"/>
              <a:t>B — </a:t>
            </a:r>
            <a:r>
              <a:rPr lang="ru-RU" b="1" i="1" dirty="0" err="1"/>
              <a:t>множина</a:t>
            </a:r>
            <a:r>
              <a:rPr lang="ru-RU" b="1" i="1" dirty="0"/>
              <a:t> </a:t>
            </a:r>
            <a:r>
              <a:rPr lang="ru-RU" b="1" i="1" dirty="0" err="1"/>
              <a:t>чотирикутників</a:t>
            </a:r>
            <a:r>
              <a:rPr lang="ru-RU" b="1" i="1" dirty="0"/>
              <a:t>, у </a:t>
            </a:r>
            <a:r>
              <a:rPr lang="ru-RU" b="1" i="1" dirty="0" err="1"/>
              <a:t>яких</a:t>
            </a:r>
            <a:r>
              <a:rPr lang="ru-RU" b="1" i="1" dirty="0"/>
              <a:t> </a:t>
            </a:r>
            <a:r>
              <a:rPr lang="ru-RU" b="1" i="1" dirty="0" err="1"/>
              <a:t>діагоналі</a:t>
            </a:r>
            <a:r>
              <a:rPr lang="ru-RU" b="1" i="1" dirty="0"/>
              <a:t> точкою </a:t>
            </a:r>
            <a:r>
              <a:rPr lang="ru-RU" b="1" i="1" dirty="0" err="1"/>
              <a:t>перетину</a:t>
            </a:r>
            <a:r>
              <a:rPr lang="ru-RU" b="1" i="1" dirty="0"/>
              <a:t> </a:t>
            </a:r>
            <a:r>
              <a:rPr lang="ru-RU" b="1" i="1" dirty="0" err="1"/>
              <a:t>діляться</a:t>
            </a:r>
            <a:r>
              <a:rPr lang="ru-RU" b="1" i="1" dirty="0"/>
              <a:t> </a:t>
            </a:r>
            <a:r>
              <a:rPr lang="ru-RU" b="1" i="1" dirty="0" err="1"/>
              <a:t>навпіл</a:t>
            </a:r>
            <a:r>
              <a:rPr lang="ru-RU" b="1" i="1" dirty="0" smtClean="0"/>
              <a:t>?</a:t>
            </a:r>
            <a:endParaRPr lang="en-US" b="1" i="1" dirty="0" smtClean="0"/>
          </a:p>
          <a:p>
            <a:pPr>
              <a:buNone/>
            </a:pPr>
            <a:r>
              <a:rPr lang="ru-RU" b="1" i="1" dirty="0" smtClean="0"/>
              <a:t> </a:t>
            </a:r>
            <a:r>
              <a:rPr lang="ru-RU" b="1" i="1" dirty="0"/>
              <a:t>12</a:t>
            </a:r>
            <a:r>
              <a:rPr lang="ru-RU" b="1" i="1" dirty="0" smtClean="0"/>
              <a:t>.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наступних</a:t>
            </a:r>
            <a:r>
              <a:rPr lang="ru-RU" b="1" i="1" dirty="0"/>
              <a:t> </a:t>
            </a:r>
            <a:r>
              <a:rPr lang="ru-RU" b="1" i="1" dirty="0" err="1"/>
              <a:t>множин</a:t>
            </a:r>
            <a:r>
              <a:rPr lang="ru-RU" b="1" i="1" dirty="0"/>
              <a:t> </a:t>
            </a:r>
            <a:r>
              <a:rPr lang="ru-RU" b="1" i="1" dirty="0" err="1"/>
              <a:t>дорівнюють</a:t>
            </a:r>
            <a:r>
              <a:rPr lang="ru-RU" b="1" i="1" dirty="0"/>
              <a:t> </a:t>
            </a:r>
            <a:r>
              <a:rPr lang="ru-RU" b="1" i="1" dirty="0" err="1"/>
              <a:t>порожній</a:t>
            </a:r>
            <a:r>
              <a:rPr lang="ru-RU" b="1" i="1" dirty="0"/>
              <a:t> </a:t>
            </a:r>
            <a:r>
              <a:rPr lang="ru-RU" b="1" i="1" dirty="0" err="1"/>
              <a:t>множині</a:t>
            </a:r>
            <a:r>
              <a:rPr lang="ru-RU" b="1" i="1" dirty="0"/>
              <a:t>: </a:t>
            </a:r>
            <a:endParaRPr lang="ru-RU" b="1" i="1" dirty="0" smtClean="0"/>
          </a:p>
          <a:p>
            <a:pPr marL="514350" indent="-514350">
              <a:buAutoNum type="arabicParenR"/>
            </a:pPr>
            <a:r>
              <a:rPr lang="ru-RU" b="1" i="1" dirty="0" err="1" smtClean="0"/>
              <a:t>множина</a:t>
            </a:r>
            <a:r>
              <a:rPr lang="ru-RU" b="1" i="1" dirty="0" smtClean="0"/>
              <a:t> </a:t>
            </a:r>
            <a:r>
              <a:rPr lang="ru-RU" b="1" i="1" dirty="0" err="1"/>
              <a:t>трикутників</a:t>
            </a:r>
            <a:r>
              <a:rPr lang="ru-RU" b="1" i="1" dirty="0"/>
              <a:t>, сума </a:t>
            </a:r>
            <a:r>
              <a:rPr lang="ru-RU" b="1" i="1" dirty="0" err="1"/>
              <a:t>кутів</a:t>
            </a:r>
            <a:r>
              <a:rPr lang="ru-RU" b="1" i="1" dirty="0"/>
              <a:t> </a:t>
            </a:r>
            <a:r>
              <a:rPr lang="ru-RU" b="1" i="1" dirty="0" err="1"/>
              <a:t>яких</a:t>
            </a:r>
            <a:r>
              <a:rPr lang="ru-RU" b="1" i="1" dirty="0"/>
              <a:t> </a:t>
            </a:r>
            <a:r>
              <a:rPr lang="ru-RU" b="1" i="1" dirty="0" err="1"/>
              <a:t>дорівнює</a:t>
            </a:r>
            <a:r>
              <a:rPr lang="ru-RU" b="1" i="1" dirty="0"/>
              <a:t> 181°; </a:t>
            </a:r>
            <a:endParaRPr lang="ru-RU" b="1" i="1" dirty="0" smtClean="0"/>
          </a:p>
          <a:p>
            <a:pPr marL="514350" indent="-514350">
              <a:buAutoNum type="arabicParenR"/>
            </a:pPr>
            <a:r>
              <a:rPr lang="ru-RU" b="1" i="1" dirty="0" err="1" smtClean="0"/>
              <a:t>множина</a:t>
            </a:r>
            <a:r>
              <a:rPr lang="ru-RU" b="1" i="1" dirty="0" smtClean="0"/>
              <a:t> </a:t>
            </a:r>
            <a:r>
              <a:rPr lang="ru-RU" b="1" i="1" dirty="0" err="1"/>
              <a:t>гірських</a:t>
            </a:r>
            <a:r>
              <a:rPr lang="ru-RU" b="1" i="1" dirty="0"/>
              <a:t> вершин </a:t>
            </a:r>
            <a:r>
              <a:rPr lang="ru-RU" b="1" i="1" dirty="0" err="1"/>
              <a:t>заввишки</a:t>
            </a:r>
            <a:r>
              <a:rPr lang="ru-RU" b="1" i="1" dirty="0"/>
              <a:t> </a:t>
            </a:r>
            <a:r>
              <a:rPr lang="ru-RU" b="1" i="1" dirty="0" err="1"/>
              <a:t>понад</a:t>
            </a:r>
            <a:r>
              <a:rPr lang="ru-RU" b="1" i="1" dirty="0"/>
              <a:t> 8800 м; </a:t>
            </a:r>
            <a:endParaRPr lang="ru-RU" b="1" i="1" dirty="0" smtClean="0"/>
          </a:p>
          <a:p>
            <a:pPr marL="514350" indent="-514350">
              <a:buAutoNum type="arabicParenR"/>
            </a:pPr>
            <a:r>
              <a:rPr lang="ru-RU" b="1" i="1" dirty="0" err="1" smtClean="0"/>
              <a:t>множина</a:t>
            </a:r>
            <a:r>
              <a:rPr lang="ru-RU" b="1" i="1" dirty="0" smtClean="0"/>
              <a:t> </a:t>
            </a:r>
            <a:r>
              <a:rPr lang="ru-RU" b="1" i="1" dirty="0" err="1"/>
              <a:t>гострокутних</a:t>
            </a:r>
            <a:r>
              <a:rPr lang="ru-RU" b="1" i="1" dirty="0"/>
              <a:t> </a:t>
            </a:r>
            <a:r>
              <a:rPr lang="ru-RU" b="1" i="1" dirty="0" err="1"/>
              <a:t>трикутників</a:t>
            </a:r>
            <a:r>
              <a:rPr lang="ru-RU" b="1" i="1" dirty="0"/>
              <a:t>, </a:t>
            </a:r>
            <a:r>
              <a:rPr lang="ru-RU" b="1" i="1" dirty="0" err="1"/>
              <a:t>медіана</a:t>
            </a:r>
            <a:r>
              <a:rPr lang="ru-RU" b="1" i="1" dirty="0"/>
              <a:t> </a:t>
            </a:r>
            <a:r>
              <a:rPr lang="ru-RU" b="1" i="1" dirty="0" err="1"/>
              <a:t>яких</a:t>
            </a:r>
            <a:r>
              <a:rPr lang="ru-RU" b="1" i="1" dirty="0"/>
              <a:t> </a:t>
            </a:r>
            <a:r>
              <a:rPr lang="ru-RU" b="1" i="1" dirty="0" err="1"/>
              <a:t>дорівнює</a:t>
            </a:r>
            <a:r>
              <a:rPr lang="ru-RU" b="1" i="1" dirty="0"/>
              <a:t> </a:t>
            </a:r>
            <a:r>
              <a:rPr lang="ru-RU" b="1" i="1" dirty="0" err="1"/>
              <a:t>половині</a:t>
            </a:r>
            <a:r>
              <a:rPr lang="ru-RU" b="1" i="1" dirty="0"/>
              <a:t> </a:t>
            </a:r>
            <a:r>
              <a:rPr lang="ru-RU" b="1" i="1" dirty="0" err="1"/>
              <a:t>сторони</a:t>
            </a:r>
            <a:r>
              <a:rPr lang="ru-RU" b="1" i="1" dirty="0"/>
              <a:t>, до </a:t>
            </a:r>
            <a:r>
              <a:rPr lang="ru-RU" b="1" i="1" dirty="0" err="1"/>
              <a:t>якої</a:t>
            </a:r>
            <a:r>
              <a:rPr lang="ru-RU" b="1" i="1" dirty="0"/>
              <a:t> вона проведена; </a:t>
            </a:r>
            <a:endParaRPr lang="ru-RU" b="1" i="1" dirty="0" smtClean="0"/>
          </a:p>
          <a:p>
            <a:pPr marL="514350" indent="-514350">
              <a:buAutoNum type="arabicParenR"/>
            </a:pPr>
            <a:r>
              <a:rPr lang="ru-RU" b="1" i="1" dirty="0" err="1" smtClean="0"/>
              <a:t>множина</a:t>
            </a:r>
            <a:r>
              <a:rPr lang="ru-RU" b="1" i="1" dirty="0" smtClean="0"/>
              <a:t> </a:t>
            </a:r>
            <a:r>
              <a:rPr lang="ru-RU" b="1" i="1" dirty="0" err="1"/>
              <a:t>функцій</a:t>
            </a:r>
            <a:r>
              <a:rPr lang="ru-RU" b="1" i="1" dirty="0"/>
              <a:t>, </a:t>
            </a:r>
            <a:r>
              <a:rPr lang="ru-RU" b="1" i="1" dirty="0" err="1"/>
              <a:t>графіком</a:t>
            </a:r>
            <a:r>
              <a:rPr lang="ru-RU" b="1" i="1" dirty="0"/>
              <a:t> </a:t>
            </a:r>
            <a:r>
              <a:rPr lang="ru-RU" b="1" i="1" dirty="0" err="1"/>
              <a:t>яких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коло? </a:t>
            </a:r>
            <a:endParaRPr lang="en-US" b="1" i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Вправи для повторення. Коментоване розв'язання  </a:t>
            </a:r>
            <a:endParaRPr lang="ru-RU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71437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84984"/>
            <a:ext cx="60102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п1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412776"/>
            <a:ext cx="7772400" cy="194421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Тема І</a:t>
            </a:r>
            <a:r>
              <a:rPr lang="uk-UA" dirty="0" smtClean="0"/>
              <a:t>. Множини. Повторення і розширення відомостей про функцію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/>
              <a:t>Множина та її елементи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832648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ru-RU" sz="2400" b="1" dirty="0" smtClean="0"/>
              <a:t>Ми </a:t>
            </a:r>
            <a:r>
              <a:rPr lang="ru-RU" sz="2400" b="1" dirty="0"/>
              <a:t>часто говоримо: косяк </a:t>
            </a:r>
            <a:r>
              <a:rPr lang="ru-RU" sz="2400" b="1" dirty="0" err="1"/>
              <a:t>риб</a:t>
            </a:r>
            <a:r>
              <a:rPr lang="ru-RU" sz="2400" b="1" dirty="0"/>
              <a:t>; </a:t>
            </a:r>
            <a:r>
              <a:rPr lang="ru-RU" sz="2400" b="1" dirty="0" err="1"/>
              <a:t>зграя</a:t>
            </a:r>
            <a:r>
              <a:rPr lang="ru-RU" sz="2400" b="1" dirty="0"/>
              <a:t> </a:t>
            </a:r>
            <a:r>
              <a:rPr lang="ru-RU" sz="2400" b="1" dirty="0" err="1"/>
              <a:t>птахів</a:t>
            </a:r>
            <a:r>
              <a:rPr lang="ru-RU" sz="2400" b="1" dirty="0"/>
              <a:t>; </a:t>
            </a:r>
            <a:r>
              <a:rPr lang="ru-RU" sz="2400" b="1" dirty="0" err="1"/>
              <a:t>рій</a:t>
            </a:r>
            <a:r>
              <a:rPr lang="ru-RU" sz="2400" b="1" dirty="0"/>
              <a:t> </a:t>
            </a:r>
            <a:r>
              <a:rPr lang="ru-RU" sz="2400" b="1" dirty="0" err="1"/>
              <a:t>бджіл</a:t>
            </a:r>
            <a:r>
              <a:rPr lang="ru-RU" sz="2400" b="1" dirty="0"/>
              <a:t>; </a:t>
            </a:r>
            <a:r>
              <a:rPr lang="ru-RU" sz="2400" b="1" dirty="0" err="1" smtClean="0"/>
              <a:t>колекція</a:t>
            </a:r>
            <a:r>
              <a:rPr lang="ru-RU" sz="2400" b="1" dirty="0" smtClean="0"/>
              <a:t> </a:t>
            </a:r>
            <a:r>
              <a:rPr lang="ru-RU" sz="2400" b="1" dirty="0"/>
              <a:t>марок; </a:t>
            </a:r>
            <a:r>
              <a:rPr lang="ru-RU" sz="2400" b="1" dirty="0" err="1"/>
              <a:t>зібрання</a:t>
            </a:r>
            <a:r>
              <a:rPr lang="ru-RU" sz="2400" b="1" dirty="0"/>
              <a:t> картин; </a:t>
            </a:r>
            <a:r>
              <a:rPr lang="ru-RU" sz="2400" b="1" dirty="0" err="1"/>
              <a:t>набір</a:t>
            </a:r>
            <a:r>
              <a:rPr lang="ru-RU" sz="2400" b="1" dirty="0"/>
              <a:t> </a:t>
            </a:r>
            <a:r>
              <a:rPr lang="ru-RU" sz="2400" b="1" dirty="0" err="1"/>
              <a:t>ручок</a:t>
            </a:r>
            <a:r>
              <a:rPr lang="ru-RU" sz="2400" b="1" dirty="0"/>
              <a:t>; букет </a:t>
            </a:r>
            <a:r>
              <a:rPr lang="ru-RU" sz="2400" b="1" dirty="0" err="1"/>
              <a:t>квітів</a:t>
            </a:r>
            <a:r>
              <a:rPr lang="ru-RU" sz="2400" b="1" dirty="0"/>
              <a:t>; </a:t>
            </a:r>
            <a:r>
              <a:rPr lang="ru-RU" sz="2400" b="1" dirty="0" err="1"/>
              <a:t>компанія</a:t>
            </a:r>
            <a:r>
              <a:rPr lang="ru-RU" sz="2400" b="1" dirty="0"/>
              <a:t> </a:t>
            </a:r>
            <a:r>
              <a:rPr lang="ru-RU" sz="2400" b="1" dirty="0" err="1"/>
              <a:t>друзів</a:t>
            </a:r>
            <a:r>
              <a:rPr lang="ru-RU" sz="2400" b="1" dirty="0"/>
              <a:t>; парк машин; отара </a:t>
            </a:r>
            <a:r>
              <a:rPr lang="ru-RU" sz="2400" b="1" dirty="0" err="1"/>
              <a:t>овець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marL="0" indent="355600">
              <a:buNone/>
            </a:pPr>
            <a:endParaRPr lang="uk-UA" sz="2400" b="1" dirty="0" smtClean="0"/>
          </a:p>
          <a:p>
            <a:pPr marL="0" indent="355600">
              <a:buNone/>
            </a:pPr>
            <a:endParaRPr lang="ru-RU" sz="2400" b="1" dirty="0" smtClean="0"/>
          </a:p>
          <a:p>
            <a:pPr marL="0" indent="355600">
              <a:buNone/>
            </a:pPr>
            <a:endParaRPr lang="ru-RU" sz="900" b="1" dirty="0" smtClean="0"/>
          </a:p>
          <a:p>
            <a:pPr marL="0" indent="355600">
              <a:buNone/>
            </a:pPr>
            <a:r>
              <a:rPr lang="ru-RU" sz="2000" b="1" dirty="0" err="1" smtClean="0"/>
              <a:t>Якщо</a:t>
            </a:r>
            <a:r>
              <a:rPr lang="ru-RU" sz="2000" b="1" dirty="0" smtClean="0"/>
              <a:t> </a:t>
            </a:r>
            <a:r>
              <a:rPr lang="ru-RU" sz="2000" b="1" dirty="0"/>
              <a:t>в </a:t>
            </a:r>
            <a:r>
              <a:rPr lang="ru-RU" sz="2000" b="1" dirty="0" err="1"/>
              <a:t>цих</a:t>
            </a:r>
            <a:r>
              <a:rPr lang="ru-RU" sz="2000" b="1" dirty="0"/>
              <a:t> парах </a:t>
            </a:r>
            <a:r>
              <a:rPr lang="ru-RU" sz="2000" b="1" dirty="0" err="1"/>
              <a:t>перетасувати</a:t>
            </a:r>
            <a:r>
              <a:rPr lang="ru-RU" sz="2000" b="1" dirty="0"/>
              <a:t> </a:t>
            </a:r>
            <a:r>
              <a:rPr lang="ru-RU" sz="2000" b="1" dirty="0" err="1"/>
              <a:t>перші</a:t>
            </a:r>
            <a:r>
              <a:rPr lang="ru-RU" sz="2000" b="1" dirty="0"/>
              <a:t> слова, </a:t>
            </a:r>
            <a:r>
              <a:rPr lang="ru-RU" sz="2000" b="1" dirty="0" smtClean="0"/>
              <a:t>то </a:t>
            </a:r>
            <a:r>
              <a:rPr lang="ru-RU" sz="2000" b="1" dirty="0" err="1"/>
              <a:t>може</a:t>
            </a:r>
            <a:r>
              <a:rPr lang="ru-RU" sz="2000" b="1" dirty="0"/>
              <a:t> </a:t>
            </a:r>
            <a:r>
              <a:rPr lang="ru-RU" sz="2000" b="1" dirty="0" err="1"/>
              <a:t>вийти</a:t>
            </a:r>
            <a:r>
              <a:rPr lang="ru-RU" sz="2000" b="1" dirty="0"/>
              <a:t> </a:t>
            </a:r>
            <a:r>
              <a:rPr lang="ru-RU" sz="2000" b="1" dirty="0" err="1"/>
              <a:t>смішно</a:t>
            </a:r>
            <a:r>
              <a:rPr lang="ru-RU" sz="2000" b="1" dirty="0"/>
              <a:t>. </a:t>
            </a:r>
            <a:r>
              <a:rPr lang="ru-RU" sz="2000" b="1" dirty="0" err="1"/>
              <a:t>Наприклад</a:t>
            </a:r>
            <a:r>
              <a:rPr lang="ru-RU" sz="2000" b="1" dirty="0"/>
              <a:t>, букет </a:t>
            </a:r>
            <a:r>
              <a:rPr lang="ru-RU" sz="2000" b="1" dirty="0" err="1"/>
              <a:t>овець</a:t>
            </a:r>
            <a:r>
              <a:rPr lang="ru-RU" sz="2000" b="1" dirty="0"/>
              <a:t>, косяк картин, </a:t>
            </a:r>
            <a:r>
              <a:rPr lang="ru-RU" sz="2000" b="1" dirty="0" err="1"/>
              <a:t>колекція</a:t>
            </a:r>
            <a:r>
              <a:rPr lang="ru-RU" sz="2000" b="1" dirty="0"/>
              <a:t> </a:t>
            </a:r>
            <a:r>
              <a:rPr lang="ru-RU" sz="2000" b="1" dirty="0" err="1"/>
              <a:t>друзів</a:t>
            </a:r>
            <a:r>
              <a:rPr lang="ru-RU" sz="2000" b="1" dirty="0"/>
              <a:t> </a:t>
            </a:r>
            <a:r>
              <a:rPr lang="ru-RU" sz="2000" b="1" dirty="0" err="1"/>
              <a:t>тощо</a:t>
            </a:r>
            <a:r>
              <a:rPr lang="ru-RU" sz="2000" b="1" dirty="0"/>
              <a:t>. </a:t>
            </a:r>
            <a:endParaRPr lang="ru-RU" sz="2000" b="1" dirty="0" smtClean="0"/>
          </a:p>
          <a:p>
            <a:pPr marL="0" indent="355600">
              <a:buNone/>
            </a:pPr>
            <a:r>
              <a:rPr lang="ru-RU" sz="2000" b="1" dirty="0" err="1" smtClean="0"/>
              <a:t>Водночас</a:t>
            </a:r>
            <a:r>
              <a:rPr lang="ru-RU" sz="2000" b="1" dirty="0" smtClean="0"/>
              <a:t> </a:t>
            </a:r>
            <a:r>
              <a:rPr lang="ru-RU" sz="2000" b="1" dirty="0" err="1"/>
              <a:t>такі</a:t>
            </a:r>
            <a:r>
              <a:rPr lang="ru-RU" sz="2000" b="1" dirty="0"/>
              <a:t> </a:t>
            </a:r>
            <a:r>
              <a:rPr lang="ru-RU" sz="2000" b="1" dirty="0" err="1"/>
              <a:t>словосполучення</a:t>
            </a:r>
            <a:r>
              <a:rPr lang="ru-RU" sz="2000" b="1" dirty="0"/>
              <a:t>, як </a:t>
            </a:r>
            <a:r>
              <a:rPr lang="ru-RU" sz="2000" b="1" dirty="0" err="1"/>
              <a:t>колекція</a:t>
            </a:r>
            <a:r>
              <a:rPr lang="ru-RU" sz="2000" b="1" dirty="0"/>
              <a:t> </a:t>
            </a:r>
            <a:r>
              <a:rPr lang="ru-RU" sz="2000" b="1" dirty="0" err="1"/>
              <a:t>риб</a:t>
            </a:r>
            <a:r>
              <a:rPr lang="ru-RU" sz="2000" b="1" dirty="0"/>
              <a:t>, </a:t>
            </a:r>
            <a:r>
              <a:rPr lang="ru-RU" sz="2000" b="1" dirty="0" err="1"/>
              <a:t>колекція</a:t>
            </a:r>
            <a:r>
              <a:rPr lang="ru-RU" sz="2000" b="1" dirty="0"/>
              <a:t> картин, </a:t>
            </a:r>
            <a:r>
              <a:rPr lang="ru-RU" sz="2000" b="1" dirty="0" err="1"/>
              <a:t>колекція</a:t>
            </a:r>
            <a:r>
              <a:rPr lang="ru-RU" sz="2000" b="1" dirty="0"/>
              <a:t> </a:t>
            </a:r>
            <a:r>
              <a:rPr lang="ru-RU" sz="2000" b="1" dirty="0" err="1"/>
              <a:t>ручок</a:t>
            </a:r>
            <a:r>
              <a:rPr lang="ru-RU" sz="2000" b="1" dirty="0"/>
              <a:t>, </a:t>
            </a:r>
            <a:r>
              <a:rPr lang="ru-RU" sz="2000" b="1" dirty="0" err="1"/>
              <a:t>колекція</a:t>
            </a:r>
            <a:r>
              <a:rPr lang="ru-RU" sz="2000" b="1" dirty="0"/>
              <a:t> машин </a:t>
            </a:r>
            <a:r>
              <a:rPr lang="ru-RU" sz="2000" b="1" dirty="0" err="1"/>
              <a:t>тощо</a:t>
            </a:r>
            <a:r>
              <a:rPr lang="ru-RU" sz="2000" b="1" dirty="0"/>
              <a:t>, </a:t>
            </a:r>
            <a:r>
              <a:rPr lang="ru-RU" sz="2000" b="1" dirty="0" err="1"/>
              <a:t>достатньо</a:t>
            </a:r>
            <a:r>
              <a:rPr lang="ru-RU" sz="2000" b="1" dirty="0"/>
              <a:t> </a:t>
            </a:r>
            <a:r>
              <a:rPr lang="ru-RU" sz="2000" b="1" dirty="0" err="1" smtClean="0"/>
              <a:t>прийнятні</a:t>
            </a:r>
            <a:r>
              <a:rPr lang="ru-RU" sz="2000" b="1" dirty="0"/>
              <a:t>. Справа в тому, </a:t>
            </a:r>
            <a:r>
              <a:rPr lang="ru-RU" sz="2000" b="1" dirty="0" err="1"/>
              <a:t>що</a:t>
            </a:r>
            <a:r>
              <a:rPr lang="ru-RU" sz="2000" b="1" dirty="0"/>
              <a:t> слово «</a:t>
            </a:r>
            <a:r>
              <a:rPr lang="ru-RU" sz="2000" b="1" dirty="0" err="1">
                <a:solidFill>
                  <a:srgbClr val="FF0000"/>
                </a:solidFill>
              </a:rPr>
              <a:t>колекція</a:t>
            </a:r>
            <a:r>
              <a:rPr lang="ru-RU" sz="2000" b="1" dirty="0"/>
              <a:t>» </a:t>
            </a:r>
            <a:r>
              <a:rPr lang="ru-RU" sz="2000" b="1" dirty="0" err="1"/>
              <a:t>досить</a:t>
            </a:r>
            <a:r>
              <a:rPr lang="ru-RU" sz="2000" b="1" dirty="0"/>
              <a:t> </a:t>
            </a:r>
            <a:r>
              <a:rPr lang="ru-RU" sz="2000" b="1" dirty="0" err="1"/>
              <a:t>універсальне</a:t>
            </a:r>
            <a:r>
              <a:rPr lang="ru-RU" sz="2000" b="1" dirty="0"/>
              <a:t>. </a:t>
            </a:r>
            <a:endParaRPr lang="ru-RU" sz="2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060848"/>
            <a:ext cx="134196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060848"/>
            <a:ext cx="14287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2060848"/>
            <a:ext cx="1347687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2060848"/>
            <a:ext cx="1368152" cy="102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2060848"/>
            <a:ext cx="1224136" cy="10081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48264" y="2060848"/>
            <a:ext cx="144016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1EBEC"/>
              </a:clrFrom>
              <a:clrTo>
                <a:srgbClr val="F1EBE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95907">
            <a:off x="7956376" y="4653136"/>
            <a:ext cx="9429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802112">
            <a:off x="7236296" y="4725144"/>
            <a:ext cx="9429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1EBEC"/>
              </a:clrFrom>
              <a:clrTo>
                <a:srgbClr val="F1EBE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773600">
            <a:off x="6675508" y="4975806"/>
            <a:ext cx="9429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0392" y="4653136"/>
            <a:ext cx="720080" cy="834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6296" y="4653136"/>
            <a:ext cx="832174" cy="963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9864501">
            <a:off x="6400661" y="5075493"/>
            <a:ext cx="792088" cy="917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Множина та її елементи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872"/>
          </a:xfrm>
        </p:spPr>
        <p:txBody>
          <a:bodyPr>
            <a:normAutofit fontScale="55000" lnSpcReduction="20000"/>
          </a:bodyPr>
          <a:lstStyle/>
          <a:p>
            <a:pPr marL="0" indent="355600">
              <a:buNone/>
            </a:pPr>
            <a:r>
              <a:rPr lang="uk-UA" b="1" dirty="0" smtClean="0"/>
              <a:t>У  математиці є більш всеосяжне слово, яким можна замінити будь-яке з перших слів у наведених парах. Це слово </a:t>
            </a:r>
            <a:r>
              <a:rPr lang="uk-UA" b="1" dirty="0" smtClean="0">
                <a:solidFill>
                  <a:srgbClr val="FF0000"/>
                </a:solidFill>
              </a:rPr>
              <a:t>множина</a:t>
            </a:r>
            <a:r>
              <a:rPr lang="uk-UA" b="1" dirty="0" smtClean="0"/>
              <a:t>. </a:t>
            </a:r>
          </a:p>
          <a:p>
            <a:pPr marL="0" indent="355600">
              <a:buNone/>
            </a:pPr>
            <a:r>
              <a:rPr lang="uk-UA" b="1" dirty="0" smtClean="0"/>
              <a:t>Наведемо ще кілька прикладів множин:</a:t>
            </a:r>
          </a:p>
          <a:p>
            <a:pPr marL="355600" indent="-355600">
              <a:buFont typeface="Wingdings" pitchFamily="2" charset="2"/>
              <a:buChar char="q"/>
            </a:pPr>
            <a:r>
              <a:rPr lang="uk-UA" b="1" dirty="0" smtClean="0"/>
              <a:t> множина учнів вашого класу;</a:t>
            </a:r>
          </a:p>
          <a:p>
            <a:pPr marL="355600" indent="-355600">
              <a:buFont typeface="Wingdings" pitchFamily="2" charset="2"/>
              <a:buChar char="q"/>
            </a:pPr>
            <a:r>
              <a:rPr lang="uk-UA" b="1" dirty="0" smtClean="0"/>
              <a:t> множина планет Сонячної системи; </a:t>
            </a:r>
          </a:p>
          <a:p>
            <a:pPr marL="355600" indent="-355600">
              <a:buFont typeface="Wingdings" pitchFamily="2" charset="2"/>
              <a:buChar char="q"/>
            </a:pPr>
            <a:r>
              <a:rPr lang="uk-UA" b="1" dirty="0" smtClean="0"/>
              <a:t> множина двоцифрових чисел;</a:t>
            </a:r>
          </a:p>
          <a:p>
            <a:pPr marL="355600" indent="-355600">
              <a:buFont typeface="Wingdings" pitchFamily="2" charset="2"/>
              <a:buChar char="q"/>
            </a:pPr>
            <a:r>
              <a:rPr lang="uk-UA" b="1" dirty="0" smtClean="0"/>
              <a:t> множина пар чисел (</a:t>
            </a:r>
            <a:r>
              <a:rPr lang="uk-UA" b="1" i="1" dirty="0" smtClean="0"/>
              <a:t>x; y), які є розв’язками рівняння </a:t>
            </a:r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+y</a:t>
            </a:r>
            <a:r>
              <a:rPr lang="en-US" baseline="30000" dirty="0" smtClean="0"/>
              <a:t>2</a:t>
            </a:r>
            <a:r>
              <a:rPr lang="en-US" dirty="0" smtClean="0"/>
              <a:t>=1</a:t>
            </a:r>
            <a:r>
              <a:rPr lang="uk-UA" b="1" i="1" dirty="0" smtClean="0"/>
              <a:t>.</a:t>
            </a:r>
          </a:p>
          <a:p>
            <a:pPr marL="0" indent="355600">
              <a:buNone/>
            </a:pPr>
            <a:endParaRPr lang="uk-UA" b="1" i="1" dirty="0" smtClean="0"/>
          </a:p>
          <a:p>
            <a:pPr marL="0" indent="355600">
              <a:buNone/>
            </a:pPr>
            <a:r>
              <a:rPr lang="uk-UA" b="1" i="1" dirty="0" smtClean="0"/>
              <a:t> </a:t>
            </a:r>
            <a:endParaRPr lang="en-US" b="1" i="1" dirty="0" smtClean="0"/>
          </a:p>
          <a:p>
            <a:pPr marL="0" indent="355600">
              <a:buNone/>
            </a:pPr>
            <a:endParaRPr lang="en-US" b="1" i="1" dirty="0" smtClean="0"/>
          </a:p>
          <a:p>
            <a:pPr marL="0" indent="355600">
              <a:buNone/>
            </a:pP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789040"/>
            <a:ext cx="171019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789040"/>
            <a:ext cx="183536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789040"/>
            <a:ext cx="141264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3789040"/>
            <a:ext cx="1426825" cy="14401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b="1" dirty="0" smtClean="0"/>
              <a:t>Множина та її елементи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256584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uk-UA" b="1" i="1" dirty="0" smtClean="0"/>
              <a:t> </a:t>
            </a:r>
            <a:r>
              <a:rPr lang="uk-UA" b="1" i="1" dirty="0" smtClean="0"/>
              <a:t>Окремі найважливіші множини мають загальноприйняті назви та позначення: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множина точок площини — геометрична фігура;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множина точок, яким притаманна певна властивість, геометричне місце точок (ГМТ);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множина значень аргументу функції f — область визначення функції f, яку позначають D (f);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множина значень функції f — область значень функції f, яку позначають E (f);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множина натуральних чисел, яку позначають буквою </a:t>
            </a:r>
            <a:r>
              <a:rPr lang="en-US" b="1" i="1" dirty="0" smtClean="0"/>
              <a:t>N</a:t>
            </a:r>
            <a:r>
              <a:rPr lang="uk-UA" b="1" i="1" dirty="0" smtClean="0"/>
              <a:t>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множина цілих чисел, яку позначають буквою </a:t>
            </a:r>
            <a:r>
              <a:rPr lang="en-US" b="1" i="1" dirty="0" smtClean="0"/>
              <a:t>Z</a:t>
            </a:r>
            <a:r>
              <a:rPr lang="uk-UA" b="1" i="1" dirty="0" smtClean="0"/>
              <a:t>;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множина раціональних чисел, яку позначають буквою </a:t>
            </a:r>
            <a:r>
              <a:rPr lang="en-US" b="1" i="1" dirty="0" smtClean="0"/>
              <a:t>Q</a:t>
            </a:r>
            <a:r>
              <a:rPr lang="uk-UA" b="1" i="1" dirty="0" smtClean="0"/>
              <a:t>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множина дійсних чисел, яку позначають буквою </a:t>
            </a:r>
            <a:r>
              <a:rPr lang="en-US" b="1" i="1" dirty="0" smtClean="0"/>
              <a:t>R</a:t>
            </a:r>
            <a:r>
              <a:rPr lang="uk-UA" b="1" i="1" dirty="0" smtClean="0"/>
              <a:t>.</a:t>
            </a:r>
          </a:p>
          <a:p>
            <a:pPr marL="0" indent="355600">
              <a:buNone/>
            </a:pPr>
            <a:r>
              <a:rPr lang="uk-UA" b="1" i="1" dirty="0" smtClean="0"/>
              <a:t>Множини </a:t>
            </a:r>
            <a:r>
              <a:rPr lang="en-US" b="1" i="1" dirty="0" smtClean="0"/>
              <a:t>N, Z, Q, R</a:t>
            </a:r>
            <a:r>
              <a:rPr lang="uk-UA" b="1" i="1" dirty="0" smtClean="0"/>
              <a:t> — приклади числових множин. Також прикладами числових множин є числові проміжки. Наприклад, проміжки [–3; 2], (5; +∞), (–∞; –4] є числовими множинами. </a:t>
            </a:r>
            <a:endParaRPr lang="en-US" b="1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Множина та її елементи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uk-UA" b="1" i="1" dirty="0" smtClean="0"/>
              <a:t>Як правило, множини позначають великими латинськими літерами: A, B, C, D тощо. </a:t>
            </a:r>
            <a:endParaRPr lang="en-US" b="1" i="1" dirty="0" smtClean="0"/>
          </a:p>
          <a:p>
            <a:pPr marL="0" indent="355600">
              <a:buNone/>
            </a:pPr>
            <a:r>
              <a:rPr lang="uk-UA" b="1" i="1" dirty="0" smtClean="0"/>
              <a:t>Об’єкти, які складають множину, називають елементами цієї множини. </a:t>
            </a:r>
            <a:endParaRPr lang="en-US" b="1" i="1" dirty="0" smtClean="0"/>
          </a:p>
          <a:p>
            <a:pPr marL="0" indent="355600">
              <a:buNone/>
            </a:pPr>
            <a:r>
              <a:rPr lang="uk-UA" b="1" i="1" dirty="0" smtClean="0"/>
              <a:t>Зазвичай елементи позначають малими латинськими літерами: a, b, c, d тощо. </a:t>
            </a:r>
            <a:endParaRPr lang="en-US" b="1" i="1" dirty="0" smtClean="0"/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B0F0"/>
                </a:solidFill>
              </a:rPr>
              <a:t>Якщо a належить множині A, то пишуть </a:t>
            </a:r>
            <a:r>
              <a:rPr lang="en-US" b="1" i="1" dirty="0" smtClean="0">
                <a:solidFill>
                  <a:srgbClr val="00B0F0"/>
                </a:solidFill>
              </a:rPr>
              <a:t>    </a:t>
            </a:r>
            <a:r>
              <a:rPr lang="uk-UA" b="1" i="1" dirty="0" smtClean="0">
                <a:solidFill>
                  <a:srgbClr val="C00000"/>
                </a:solidFill>
              </a:rPr>
              <a:t>a ∈ </a:t>
            </a:r>
            <a:r>
              <a:rPr lang="uk-UA" b="1" i="1" dirty="0" err="1" smtClean="0">
                <a:solidFill>
                  <a:srgbClr val="C00000"/>
                </a:solidFill>
              </a:rPr>
              <a:t>A</a:t>
            </a:r>
            <a:r>
              <a:rPr lang="uk-UA" b="1" i="1" dirty="0" smtClean="0">
                <a:solidFill>
                  <a:srgbClr val="C00000"/>
                </a:solidFill>
              </a:rPr>
              <a:t> </a:t>
            </a:r>
            <a:r>
              <a:rPr lang="uk-UA" b="1" i="1" dirty="0" smtClean="0">
                <a:solidFill>
                  <a:srgbClr val="00B0F0"/>
                </a:solidFill>
              </a:rPr>
              <a:t>(читають: «a належить множині A»). Якщо b не належить множині A, то пишуть </a:t>
            </a:r>
            <a:r>
              <a:rPr lang="en-US" b="1" i="1" dirty="0" smtClean="0">
                <a:solidFill>
                  <a:srgbClr val="00B0F0"/>
                </a:solidFill>
              </a:rPr>
              <a:t>  </a:t>
            </a:r>
            <a:r>
              <a:rPr lang="uk-UA" b="1" i="1" dirty="0" smtClean="0">
                <a:solidFill>
                  <a:srgbClr val="C00000"/>
                </a:solidFill>
              </a:rPr>
              <a:t>b ∉ A </a:t>
            </a:r>
            <a:r>
              <a:rPr lang="uk-UA" b="1" i="1" dirty="0" smtClean="0">
                <a:solidFill>
                  <a:srgbClr val="00B0F0"/>
                </a:solidFill>
              </a:rPr>
              <a:t>(читають: «b не належить множині A</a:t>
            </a:r>
            <a:r>
              <a:rPr lang="uk-UA" b="1" i="1" dirty="0" smtClean="0">
                <a:solidFill>
                  <a:srgbClr val="00B0F0"/>
                </a:solidFill>
              </a:rPr>
              <a:t>»).</a:t>
            </a:r>
          </a:p>
          <a:p>
            <a:pPr marL="0" indent="355600">
              <a:buNone/>
            </a:pPr>
            <a:r>
              <a:rPr lang="uk-UA" dirty="0" smtClean="0"/>
              <a:t>Наприклад,</a:t>
            </a:r>
            <a:r>
              <a:rPr lang="ru-RU" dirty="0" smtClean="0"/>
              <a:t> </a:t>
            </a:r>
            <a:r>
              <a:rPr lang="ru-RU" dirty="0" smtClean="0"/>
              <a:t>12 ∈ </a:t>
            </a:r>
            <a:r>
              <a:rPr lang="en-US" dirty="0" smtClean="0"/>
              <a:t>N</a:t>
            </a:r>
            <a:r>
              <a:rPr lang="ru-RU" dirty="0" smtClean="0"/>
              <a:t>, </a:t>
            </a:r>
            <a:r>
              <a:rPr lang="ru-RU" dirty="0" smtClean="0"/>
              <a:t>–3 ∉ </a:t>
            </a:r>
            <a:r>
              <a:rPr lang="en-US" dirty="0" smtClean="0"/>
              <a:t>N</a:t>
            </a:r>
            <a:r>
              <a:rPr lang="ru-RU" dirty="0" smtClean="0"/>
              <a:t>, 2</a:t>
            </a:r>
            <a:r>
              <a:rPr lang="en-US" dirty="0" smtClean="0"/>
              <a:t>/</a:t>
            </a:r>
            <a:r>
              <a:rPr lang="ru-RU" dirty="0" smtClean="0"/>
              <a:t>3 ∈</a:t>
            </a:r>
            <a:r>
              <a:rPr lang="en-US" dirty="0" smtClean="0"/>
              <a:t>Q</a:t>
            </a:r>
            <a:r>
              <a:rPr lang="ru-RU" dirty="0" smtClean="0"/>
              <a:t>, 2</a:t>
            </a:r>
            <a:r>
              <a:rPr lang="en-US" dirty="0" smtClean="0"/>
              <a:t>/</a:t>
            </a:r>
            <a:r>
              <a:rPr lang="ru-RU" dirty="0" smtClean="0"/>
              <a:t>3 ∉</a:t>
            </a:r>
            <a:r>
              <a:rPr lang="en-US" dirty="0" smtClean="0"/>
              <a:t>Z</a:t>
            </a:r>
            <a:r>
              <a:rPr lang="ru-RU" dirty="0" smtClean="0"/>
              <a:t>.</a:t>
            </a:r>
            <a:r>
              <a:rPr lang="uk-UA" b="1" i="1" dirty="0" smtClean="0">
                <a:solidFill>
                  <a:srgbClr val="00B0F0"/>
                </a:solidFill>
              </a:rPr>
              <a:t> </a:t>
            </a:r>
            <a:endParaRPr lang="uk-UA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Множина та її елементи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141168"/>
          </a:xfrm>
        </p:spPr>
        <p:txBody>
          <a:bodyPr>
            <a:normAutofit fontScale="55000" lnSpcReduction="20000"/>
          </a:bodyPr>
          <a:lstStyle/>
          <a:p>
            <a:pPr marL="0" indent="355600">
              <a:buNone/>
            </a:pP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множина</a:t>
            </a:r>
            <a:r>
              <a:rPr lang="ru-RU" dirty="0"/>
              <a:t> </a:t>
            </a:r>
            <a:r>
              <a:rPr lang="en-US" dirty="0"/>
              <a:t>A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en-US" dirty="0"/>
              <a:t>a, b, c, </a:t>
            </a:r>
            <a:r>
              <a:rPr lang="ru-RU" dirty="0"/>
              <a:t>то </a:t>
            </a:r>
            <a:r>
              <a:rPr lang="ru-RU" dirty="0" err="1"/>
              <a:t>пишуть</a:t>
            </a:r>
            <a:r>
              <a:rPr lang="ru-RU" dirty="0"/>
              <a:t> </a:t>
            </a:r>
            <a:r>
              <a:rPr lang="en-US" dirty="0"/>
              <a:t>A = {a, b, c}. </a:t>
            </a:r>
            <a:endParaRPr lang="en-US" dirty="0" smtClean="0"/>
          </a:p>
          <a:p>
            <a:pPr marL="0" indent="355600">
              <a:buNone/>
            </a:pPr>
            <a:r>
              <a:rPr lang="ru-RU" dirty="0" err="1" smtClean="0"/>
              <a:t>Наприклад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en-US" dirty="0"/>
              <a:t>M — </a:t>
            </a:r>
            <a:r>
              <a:rPr lang="ru-RU" dirty="0" err="1"/>
              <a:t>множина</a:t>
            </a:r>
            <a:r>
              <a:rPr lang="ru-RU" dirty="0"/>
              <a:t> </a:t>
            </a:r>
            <a:r>
              <a:rPr lang="ru-RU" dirty="0" err="1"/>
              <a:t>натуральних</a:t>
            </a:r>
            <a:r>
              <a:rPr lang="ru-RU" dirty="0"/>
              <a:t> </a:t>
            </a:r>
            <a:r>
              <a:rPr lang="ru-RU" dirty="0" err="1"/>
              <a:t>дільників</a:t>
            </a:r>
            <a:r>
              <a:rPr lang="ru-RU" dirty="0"/>
              <a:t> </a:t>
            </a:r>
            <a:r>
              <a:rPr lang="ru-RU" dirty="0" smtClean="0"/>
              <a:t>числа </a:t>
            </a:r>
            <a:r>
              <a:rPr lang="ru-RU" dirty="0"/>
              <a:t>6, то </a:t>
            </a:r>
            <a:r>
              <a:rPr lang="ru-RU" dirty="0" err="1"/>
              <a:t>пишуть</a:t>
            </a:r>
            <a:r>
              <a:rPr lang="ru-RU" dirty="0"/>
              <a:t> </a:t>
            </a:r>
            <a:r>
              <a:rPr lang="en-US" dirty="0"/>
              <a:t>M = {1, 2, 3, 6}. </a:t>
            </a:r>
            <a:r>
              <a:rPr lang="ru-RU" dirty="0" err="1"/>
              <a:t>Множина</a:t>
            </a:r>
            <a:r>
              <a:rPr lang="ru-RU" dirty="0"/>
              <a:t> </a:t>
            </a:r>
            <a:r>
              <a:rPr lang="ru-RU" dirty="0" err="1"/>
              <a:t>дільників</a:t>
            </a:r>
            <a:r>
              <a:rPr lang="ru-RU" dirty="0"/>
              <a:t> числа 6,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складеними</a:t>
            </a:r>
            <a:r>
              <a:rPr lang="ru-RU" dirty="0"/>
              <a:t> числами,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: {6}. </a:t>
            </a:r>
            <a:r>
              <a:rPr lang="ru-RU" dirty="0" err="1"/>
              <a:t>Це</a:t>
            </a:r>
            <a:r>
              <a:rPr lang="ru-RU" dirty="0"/>
              <a:t> приклад </a:t>
            </a:r>
            <a:r>
              <a:rPr lang="ru-RU" dirty="0" err="1"/>
              <a:t>одноелементної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. </a:t>
            </a:r>
            <a:endParaRPr lang="en-US" dirty="0" smtClean="0"/>
          </a:p>
          <a:p>
            <a:pPr marL="0" indent="355600">
              <a:buNone/>
            </a:pP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/>
              <a:t>множини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фігурних</a:t>
            </a:r>
            <a:r>
              <a:rPr lang="ru-RU" dirty="0"/>
              <a:t> </a:t>
            </a:r>
            <a:r>
              <a:rPr lang="ru-RU" dirty="0" err="1"/>
              <a:t>дужок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указано список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,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зручним</a:t>
            </a:r>
            <a:r>
              <a:rPr lang="ru-RU" dirty="0"/>
              <a:t> у тих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множина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невеликої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355600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Означення</a:t>
            </a:r>
            <a:r>
              <a:rPr lang="ru-RU" b="1" dirty="0">
                <a:solidFill>
                  <a:srgbClr val="0070C0"/>
                </a:solidFill>
              </a:rPr>
              <a:t>. </a:t>
            </a:r>
            <a:r>
              <a:rPr lang="ru-RU" b="1" dirty="0" err="1">
                <a:solidFill>
                  <a:srgbClr val="0070C0"/>
                </a:solidFill>
              </a:rPr>
              <a:t>Дві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множини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A </a:t>
            </a:r>
            <a:r>
              <a:rPr lang="ru-RU" b="1" dirty="0" err="1">
                <a:solidFill>
                  <a:srgbClr val="0070C0"/>
                </a:solidFill>
              </a:rPr>
              <a:t>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B </a:t>
            </a:r>
            <a:r>
              <a:rPr lang="ru-RU" b="1" dirty="0" err="1">
                <a:solidFill>
                  <a:srgbClr val="0070C0"/>
                </a:solidFill>
              </a:rPr>
              <a:t>називають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рівними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якщо</a:t>
            </a:r>
            <a:r>
              <a:rPr lang="ru-RU" b="1" dirty="0">
                <a:solidFill>
                  <a:srgbClr val="0070C0"/>
                </a:solidFill>
              </a:rPr>
              <a:t> вони </a:t>
            </a:r>
            <a:r>
              <a:rPr lang="ru-RU" b="1" dirty="0" err="1">
                <a:solidFill>
                  <a:srgbClr val="0070C0"/>
                </a:solidFill>
              </a:rPr>
              <a:t>складаються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з</a:t>
            </a:r>
            <a:r>
              <a:rPr lang="ru-RU" b="1" dirty="0">
                <a:solidFill>
                  <a:srgbClr val="0070C0"/>
                </a:solidFill>
              </a:rPr>
              <a:t> одних </a:t>
            </a:r>
            <a:r>
              <a:rPr lang="ru-RU" b="1" dirty="0" err="1">
                <a:solidFill>
                  <a:srgbClr val="0070C0"/>
                </a:solidFill>
              </a:rPr>
              <a:t>і</a:t>
            </a:r>
            <a:r>
              <a:rPr lang="ru-RU" b="1" dirty="0">
                <a:solidFill>
                  <a:srgbClr val="0070C0"/>
                </a:solidFill>
              </a:rPr>
              <a:t> тих самих </a:t>
            </a:r>
            <a:r>
              <a:rPr lang="ru-RU" b="1" dirty="0" err="1">
                <a:solidFill>
                  <a:srgbClr val="0070C0"/>
                </a:solidFill>
              </a:rPr>
              <a:t>елементів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тобто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кожний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елемент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множини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A </a:t>
            </a:r>
            <a:r>
              <a:rPr lang="ru-RU" b="1" dirty="0" err="1">
                <a:solidFill>
                  <a:srgbClr val="0070C0"/>
                </a:solidFill>
              </a:rPr>
              <a:t>належить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множині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B </a:t>
            </a:r>
            <a:r>
              <a:rPr lang="ru-RU" b="1" dirty="0" err="1">
                <a:solidFill>
                  <a:srgbClr val="0070C0"/>
                </a:solidFill>
              </a:rPr>
              <a:t>і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навпаки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кожний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елемент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множини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B </a:t>
            </a:r>
            <a:r>
              <a:rPr lang="ru-RU" b="1" dirty="0" err="1">
                <a:solidFill>
                  <a:srgbClr val="0070C0"/>
                </a:solidFill>
              </a:rPr>
              <a:t>належить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множині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A. 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355600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множини</a:t>
            </a:r>
            <a:r>
              <a:rPr lang="ru-RU" dirty="0"/>
              <a:t> </a:t>
            </a:r>
            <a:r>
              <a:rPr lang="en-US" dirty="0"/>
              <a:t>A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en-US" dirty="0"/>
              <a:t>B </a:t>
            </a:r>
            <a:r>
              <a:rPr lang="ru-RU" dirty="0" err="1"/>
              <a:t>рівні</a:t>
            </a:r>
            <a:r>
              <a:rPr lang="ru-RU" dirty="0"/>
              <a:t>, то </a:t>
            </a:r>
            <a:r>
              <a:rPr lang="ru-RU" dirty="0" err="1"/>
              <a:t>пишуть</a:t>
            </a:r>
            <a:r>
              <a:rPr lang="ru-RU" dirty="0"/>
              <a:t> </a:t>
            </a:r>
            <a:r>
              <a:rPr lang="en-US" dirty="0"/>
              <a:t>A = B. </a:t>
            </a:r>
            <a:endParaRPr lang="en-US" dirty="0" smtClean="0"/>
          </a:p>
          <a:p>
            <a:pPr marL="0" indent="355600">
              <a:buNone/>
            </a:pPr>
            <a:r>
              <a:rPr lang="ru-RU" dirty="0" smtClean="0"/>
              <a:t>З </a:t>
            </a:r>
            <a:r>
              <a:rPr lang="ru-RU" dirty="0" err="1"/>
              <a:t>означення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множина</a:t>
            </a:r>
            <a:r>
              <a:rPr lang="ru-RU" dirty="0"/>
              <a:t> однозначно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множину</a:t>
            </a:r>
            <a:r>
              <a:rPr lang="ru-RU" dirty="0"/>
              <a:t> записано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фігурних</a:t>
            </a:r>
            <a:r>
              <a:rPr lang="ru-RU" dirty="0"/>
              <a:t> </a:t>
            </a:r>
            <a:r>
              <a:rPr lang="ru-RU" dirty="0" err="1"/>
              <a:t>дужок</a:t>
            </a:r>
            <a:r>
              <a:rPr lang="ru-RU" dirty="0"/>
              <a:t>, то порядок,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виписано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,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Так, </a:t>
            </a:r>
            <a:r>
              <a:rPr lang="ru-RU" dirty="0" err="1"/>
              <a:t>множина</a:t>
            </a:r>
            <a:r>
              <a:rPr lang="ru-RU" dirty="0"/>
              <a:t>, яка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en-US" dirty="0"/>
              <a:t>a, b, c, </a:t>
            </a:r>
            <a:r>
              <a:rPr lang="ru-RU" dirty="0" err="1"/>
              <a:t>припускає</a:t>
            </a:r>
            <a:r>
              <a:rPr lang="ru-RU" dirty="0"/>
              <a:t> </a:t>
            </a:r>
            <a:r>
              <a:rPr lang="ru-RU" dirty="0" err="1"/>
              <a:t>шість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: </a:t>
            </a:r>
            <a:endParaRPr lang="en-US" dirty="0" smtClean="0"/>
          </a:p>
          <a:p>
            <a:pPr marL="0" indent="355600">
              <a:buNone/>
            </a:pPr>
            <a:r>
              <a:rPr lang="ru-RU" dirty="0" smtClean="0"/>
              <a:t>{</a:t>
            </a:r>
            <a:r>
              <a:rPr lang="en-US" dirty="0"/>
              <a:t>a, b, c}, {a, c, b}, {b, a, c}, {b, c, a}, {c, a, b}, {c, b, a}. </a:t>
            </a:r>
            <a:endParaRPr lang="en-US" dirty="0" smtClean="0"/>
          </a:p>
          <a:p>
            <a:pPr marL="0" indent="355600">
              <a:buNone/>
            </a:pP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означення</a:t>
            </a:r>
            <a:r>
              <a:rPr lang="ru-RU" dirty="0"/>
              <a:t> </a:t>
            </a:r>
            <a:r>
              <a:rPr lang="ru-RU" dirty="0" err="1"/>
              <a:t>рівних</a:t>
            </a:r>
            <a:r>
              <a:rPr lang="ru-RU" dirty="0"/>
              <a:t> </a:t>
            </a:r>
            <a:r>
              <a:rPr lang="ru-RU" dirty="0" err="1"/>
              <a:t>множин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 smtClean="0"/>
              <a:t>наприклад</a:t>
            </a:r>
            <a:r>
              <a:rPr lang="ru-RU" dirty="0"/>
              <a:t>, {</a:t>
            </a:r>
            <a:r>
              <a:rPr lang="en-US" dirty="0"/>
              <a:t>a, b, c} = {a, a, b, c}, </a:t>
            </a:r>
            <a:r>
              <a:rPr lang="ru-RU" dirty="0"/>
              <a:t>то </a:t>
            </a:r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будемо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. Так, </a:t>
            </a:r>
            <a:r>
              <a:rPr lang="ru-RU" dirty="0" err="1"/>
              <a:t>множина</a:t>
            </a:r>
            <a:r>
              <a:rPr lang="ru-RU" dirty="0"/>
              <a:t> букв слова «</a:t>
            </a:r>
            <a:r>
              <a:rPr lang="ru-RU" dirty="0" err="1"/>
              <a:t>шаровари</a:t>
            </a:r>
            <a:r>
              <a:rPr lang="ru-RU" dirty="0"/>
              <a:t>»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{</a:t>
            </a:r>
            <a:r>
              <a:rPr lang="ru-RU" dirty="0" err="1"/>
              <a:t>ш</a:t>
            </a:r>
            <a:r>
              <a:rPr lang="ru-RU" dirty="0"/>
              <a:t>, а, </a:t>
            </a:r>
            <a:r>
              <a:rPr lang="ru-RU" dirty="0" err="1"/>
              <a:t>р</a:t>
            </a:r>
            <a:r>
              <a:rPr lang="ru-RU" dirty="0"/>
              <a:t>, о, в, и}.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40352" y="602128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623731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72400" y="639633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639633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639633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623731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4208" y="623731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8264" y="602128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Множина та її елементи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141168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uk-UA" dirty="0" smtClean="0"/>
              <a:t>Найчастіше множину задають одним із двох таких способів. </a:t>
            </a:r>
            <a:r>
              <a:rPr lang="uk-UA" b="1" dirty="0" smtClean="0">
                <a:solidFill>
                  <a:srgbClr val="0070C0"/>
                </a:solidFill>
              </a:rPr>
              <a:t>Перший спосіб </a:t>
            </a:r>
            <a:r>
              <a:rPr lang="uk-UA" dirty="0" smtClean="0"/>
              <a:t>полягає в тому, що множину задають </a:t>
            </a:r>
            <a:r>
              <a:rPr lang="uk-UA" dirty="0" err="1" smtClean="0"/>
              <a:t>указанням</a:t>
            </a:r>
            <a:r>
              <a:rPr lang="uk-UA" dirty="0" smtClean="0"/>
              <a:t> (переліком) усіх її елементів. Ми вже використовували цей спосіб, записуючи множину за допомогою фігурних дужок, у яких зазначали список її елементів. </a:t>
            </a:r>
            <a:endParaRPr lang="en-US" dirty="0" smtClean="0"/>
          </a:p>
          <a:p>
            <a:pPr marL="0" indent="355600">
              <a:buNone/>
            </a:pPr>
            <a:r>
              <a:rPr lang="uk-UA" dirty="0" smtClean="0"/>
              <a:t>Зрозуміло, що не всяку множину можна задати в такий спосіб. Наприклад, множину парних чисел так задати не можна.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70C0"/>
                </a:solidFill>
              </a:rPr>
              <a:t>Другий спосіб </a:t>
            </a:r>
            <a:r>
              <a:rPr lang="uk-UA" dirty="0" smtClean="0"/>
              <a:t>полягає в тому, що задається характеристична властивість елементів множини, тобто властивість, яка притаманна всім елементам даної множини і тільки їм. </a:t>
            </a:r>
          </a:p>
          <a:p>
            <a:pPr marL="0" indent="355600">
              <a:buNone/>
            </a:pPr>
            <a:r>
              <a:rPr lang="uk-UA" dirty="0" smtClean="0"/>
              <a:t>Наприклад, властивість «натуральне число при діленні на 2 дає в остачі 1» задає множину непарних чисел. Якщо задавати множину характеристичною властивістю її елементів, то може статися, що жодний об’єкт такої властивості не має.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Приклади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832648"/>
          </a:xfrm>
        </p:spPr>
        <p:txBody>
          <a:bodyPr>
            <a:normAutofit fontScale="62500" lnSpcReduction="20000"/>
          </a:bodyPr>
          <a:lstStyle/>
          <a:p>
            <a:pPr marL="0" indent="355600">
              <a:buFont typeface="+mj-lt"/>
              <a:buAutoNum type="arabicParenR"/>
            </a:pPr>
            <a:r>
              <a:rPr lang="ru-RU" dirty="0" err="1" smtClean="0"/>
              <a:t>Множина</a:t>
            </a:r>
            <a:r>
              <a:rPr lang="ru-RU" dirty="0" smtClean="0"/>
              <a:t> </a:t>
            </a:r>
            <a:r>
              <a:rPr lang="ru-RU" dirty="0" err="1"/>
              <a:t>трикутників</a:t>
            </a:r>
            <a:r>
              <a:rPr lang="ru-RU" dirty="0"/>
              <a:t>,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пропорційні</a:t>
            </a:r>
            <a:r>
              <a:rPr lang="ru-RU" dirty="0"/>
              <a:t> числам 1, 2, 5. </a:t>
            </a:r>
            <a:r>
              <a:rPr lang="ru-RU" dirty="0" smtClean="0"/>
              <a:t>                      З </a:t>
            </a:r>
            <a:r>
              <a:rPr lang="ru-RU" dirty="0" err="1"/>
              <a:t>нерівності</a:t>
            </a:r>
            <a:r>
              <a:rPr lang="ru-RU" dirty="0"/>
              <a:t> </a:t>
            </a:r>
            <a:r>
              <a:rPr lang="ru-RU" dirty="0" err="1"/>
              <a:t>трикутника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множина</a:t>
            </a:r>
            <a:r>
              <a:rPr lang="ru-RU" dirty="0"/>
              <a:t> не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жодного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. </a:t>
            </a: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Font typeface="+mj-lt"/>
              <a:buAutoNum type="arabicParenR"/>
            </a:pPr>
            <a:r>
              <a:rPr lang="ru-RU" dirty="0" err="1" smtClean="0"/>
              <a:t>Позначимо</a:t>
            </a:r>
            <a:r>
              <a:rPr lang="ru-RU" dirty="0" smtClean="0"/>
              <a:t> </a:t>
            </a:r>
            <a:r>
              <a:rPr lang="ru-RU" dirty="0"/>
              <a:t>через </a:t>
            </a:r>
            <a:r>
              <a:rPr lang="ru-RU" dirty="0" smtClean="0"/>
              <a:t> </a:t>
            </a:r>
            <a:r>
              <a:rPr lang="en-US" dirty="0"/>
              <a:t>A </a:t>
            </a:r>
            <a:r>
              <a:rPr lang="ru-RU" dirty="0" err="1"/>
              <a:t>множину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 smtClean="0"/>
              <a:t>майстрами</a:t>
            </a:r>
            <a:r>
              <a:rPr lang="ru-RU" dirty="0" smtClean="0"/>
              <a:t> </a:t>
            </a:r>
            <a:r>
              <a:rPr lang="ru-RU" dirty="0"/>
              <a:t>спорту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шахів</a:t>
            </a:r>
            <a:r>
              <a:rPr lang="ru-RU" dirty="0"/>
              <a:t>.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виявитися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множина</a:t>
            </a:r>
            <a:r>
              <a:rPr lang="ru-RU" dirty="0"/>
              <a:t> </a:t>
            </a:r>
            <a:r>
              <a:rPr lang="en-US" dirty="0"/>
              <a:t>A </a:t>
            </a:r>
            <a:r>
              <a:rPr lang="ru-RU" dirty="0" err="1"/>
              <a:t>також</a:t>
            </a:r>
            <a:r>
              <a:rPr lang="ru-RU" dirty="0"/>
              <a:t> не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жодного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. </a:t>
            </a: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Font typeface="+mj-lt"/>
              <a:buAutoNum type="arabicParenR"/>
            </a:pPr>
            <a:r>
              <a:rPr lang="ru-RU" dirty="0" err="1" smtClean="0"/>
              <a:t>Розглядаючи</a:t>
            </a:r>
            <a:r>
              <a:rPr lang="ru-RU" dirty="0" smtClean="0"/>
              <a:t> </a:t>
            </a:r>
            <a:r>
              <a:rPr lang="ru-RU" dirty="0" err="1"/>
              <a:t>множину</a:t>
            </a:r>
            <a:r>
              <a:rPr lang="ru-RU" dirty="0"/>
              <a:t> </a:t>
            </a:r>
            <a:r>
              <a:rPr lang="ru-RU" dirty="0" err="1"/>
              <a:t>коренів</a:t>
            </a:r>
            <a:r>
              <a:rPr lang="ru-RU" dirty="0"/>
              <a:t> </a:t>
            </a:r>
            <a:r>
              <a:rPr lang="ru-RU" dirty="0" err="1"/>
              <a:t>довільного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 smtClean="0"/>
              <a:t>передбачити</a:t>
            </a:r>
            <a:r>
              <a:rPr lang="ru-RU" dirty="0" smtClean="0"/>
              <a:t> </a:t>
            </a:r>
            <a:r>
              <a:rPr lang="ru-RU" dirty="0" err="1"/>
              <a:t>ситуацію</a:t>
            </a:r>
            <a:r>
              <a:rPr lang="ru-RU" dirty="0"/>
              <a:t>, коли </a:t>
            </a:r>
            <a:r>
              <a:rPr lang="ru-RU" dirty="0" err="1"/>
              <a:t>рівняння</a:t>
            </a:r>
            <a:r>
              <a:rPr lang="ru-RU" dirty="0"/>
              <a:t> </a:t>
            </a:r>
            <a:r>
              <a:rPr lang="ru-RU" dirty="0" err="1"/>
              <a:t>коренів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. </a:t>
            </a: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Font typeface="+mj-lt"/>
              <a:buAutoNum type="arabicParenR"/>
            </a:pPr>
            <a:endParaRPr lang="en-US" dirty="0" smtClean="0"/>
          </a:p>
          <a:p>
            <a:pPr marL="0" indent="355600">
              <a:buNone/>
            </a:pPr>
            <a:r>
              <a:rPr lang="ru-RU" dirty="0" err="1" smtClean="0"/>
              <a:t>Наведені</a:t>
            </a:r>
            <a:r>
              <a:rPr lang="ru-RU" dirty="0" smtClean="0"/>
              <a:t> </a:t>
            </a:r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err="1"/>
              <a:t>вказують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зручно</a:t>
            </a:r>
            <a:r>
              <a:rPr lang="ru-RU" dirty="0"/>
              <a:t> до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множин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одну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множину</a:t>
            </a:r>
            <a:r>
              <a:rPr lang="ru-RU" dirty="0"/>
              <a:t>, яка не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жодного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b="1" dirty="0" err="1"/>
              <a:t>порожньою</a:t>
            </a:r>
            <a:r>
              <a:rPr lang="ru-RU" b="1" dirty="0"/>
              <a:t> </a:t>
            </a:r>
            <a:r>
              <a:rPr lang="ru-RU" b="1" dirty="0" err="1"/>
              <a:t>множиною</a:t>
            </a:r>
            <a:r>
              <a:rPr lang="ru-RU" b="1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/>
              <a:t>символом </a:t>
            </a:r>
            <a:r>
              <a:rPr lang="ru-RU" b="1" dirty="0">
                <a:solidFill>
                  <a:srgbClr val="C00000"/>
                </a:solidFill>
              </a:rPr>
              <a:t>∅</a:t>
            </a:r>
            <a:r>
              <a:rPr lang="ru-RU" dirty="0"/>
              <a:t>. 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852936"/>
            <a:ext cx="12382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556792"/>
            <a:ext cx="10096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293096"/>
            <a:ext cx="14192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408333" y="3244334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∅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758224">
            <a:off x="438275" y="188157"/>
            <a:ext cx="936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∅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1286</Words>
  <Application>Microsoft Office PowerPoint</Application>
  <PresentationFormat>Экран (4:3)</PresentationFormat>
  <Paragraphs>119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Алгебра і початки аналізу. 10 клас (за підручником Мерзляк А. Г.)</vt:lpstr>
      <vt:lpstr>Тема І. Множини. Повторення і розширення відомостей про функцію</vt:lpstr>
      <vt:lpstr>Множина та її елементи </vt:lpstr>
      <vt:lpstr>Множина та її елементи </vt:lpstr>
      <vt:lpstr>Множина та її елементи </vt:lpstr>
      <vt:lpstr>Множина та її елементи </vt:lpstr>
      <vt:lpstr>Множина та її елементи </vt:lpstr>
      <vt:lpstr>Множина та її елементи </vt:lpstr>
      <vt:lpstr>Приклади </vt:lpstr>
      <vt:lpstr>Первинне закріплення вивченого матеріалу </vt:lpstr>
      <vt:lpstr>Усні тренувальні вправи</vt:lpstr>
      <vt:lpstr>Усні тренувальні вправи</vt:lpstr>
      <vt:lpstr>Усні тренувальні вправи</vt:lpstr>
      <vt:lpstr>Вправи для повторення. Коментоване розв'язання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KEKC</dc:creator>
  <cp:lastModifiedBy>KEKC</cp:lastModifiedBy>
  <cp:revision>17</cp:revision>
  <dcterms:created xsi:type="dcterms:W3CDTF">2012-06-25T19:35:33Z</dcterms:created>
  <dcterms:modified xsi:type="dcterms:W3CDTF">2012-06-26T15:01:09Z</dcterms:modified>
</cp:coreProperties>
</file>