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50673-CD0B-48FB-8024-4E3D04211B9F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229600" cy="337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90106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8138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2867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47667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Доведену</a:t>
            </a:r>
            <a:r>
              <a:rPr lang="ru-RU" sz="2800" dirty="0"/>
              <a:t> теорему </a:t>
            </a:r>
            <a:r>
              <a:rPr lang="ru-RU" sz="2800" dirty="0" smtClean="0"/>
              <a:t>6.2 </a:t>
            </a:r>
            <a:r>
              <a:rPr lang="ru-RU" sz="2800" dirty="0" err="1" smtClean="0"/>
              <a:t>ілюструють</a:t>
            </a:r>
            <a:r>
              <a:rPr lang="ru-RU" sz="2800" dirty="0" smtClean="0"/>
              <a:t> </a:t>
            </a:r>
            <a:r>
              <a:rPr lang="ru-RU" sz="2800" dirty="0" err="1"/>
              <a:t>графіки</a:t>
            </a:r>
            <a:r>
              <a:rPr lang="ru-RU" sz="2800" dirty="0"/>
              <a:t> </a:t>
            </a:r>
            <a:r>
              <a:rPr lang="ru-RU" sz="2800" dirty="0" err="1"/>
              <a:t>взаємно</a:t>
            </a:r>
            <a:r>
              <a:rPr lang="ru-RU" sz="2800" dirty="0"/>
              <a:t> </a:t>
            </a:r>
            <a:r>
              <a:rPr lang="ru-RU" sz="2800" dirty="0" err="1"/>
              <a:t>обернених</a:t>
            </a:r>
            <a:r>
              <a:rPr lang="ru-RU" sz="2800" dirty="0"/>
              <a:t> </a:t>
            </a:r>
            <a:r>
              <a:rPr lang="ru-RU" sz="2800" dirty="0" err="1"/>
              <a:t>функцій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розглядалися</a:t>
            </a:r>
            <a:r>
              <a:rPr lang="ru-RU" sz="2800" dirty="0"/>
              <a:t> </a:t>
            </a:r>
            <a:r>
              <a:rPr lang="ru-RU" sz="2800" dirty="0" err="1"/>
              <a:t>вище</a:t>
            </a:r>
            <a:r>
              <a:rPr lang="ru-RU" sz="2800" dirty="0"/>
              <a:t> (рис. 51).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47850"/>
            <a:ext cx="91440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b="1" dirty="0" smtClean="0"/>
              <a:t>Яку функцію називають оборотною?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Сформулюйте теорему про оборотність зростаючої (спадної) функції.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пов’язані область визначення функції та область значень оберненої до неї функції?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пов’язані область значень функції та область визначення оберненої до неї функції?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Які дві функції називають взаємно оберненими?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розташовані графіки взаємно обернених функцій?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Якою є функція, обернена до зростаючої функції? до спадної функції?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96752"/>
            <a:ext cx="8986230" cy="368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Коментоване виконання вправ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29600" cy="1891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7992887" cy="13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Напівсамостійне</a:t>
            </a:r>
            <a:r>
              <a:rPr lang="uk-UA" dirty="0" smtClean="0"/>
              <a:t> виконання вправ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229600" cy="131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76872"/>
            <a:ext cx="7770068" cy="4196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/>
              <a:t>Вправи для повторення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5"/>
            <a:ext cx="8784976" cy="2520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195. Через першу трубу басейн можна наповнити водою за 9 год., а через другу — за 12 год. Спочатку 3 год. була відкрита перша труба, потім її закрили, але відкрили другу. За скільки годин було наповнено басейн?</a:t>
            </a:r>
            <a:endParaRPr lang="uk-UA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356992"/>
            <a:ext cx="4032448" cy="344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6</a:t>
            </a:r>
          </a:p>
          <a:p>
            <a:r>
              <a:rPr lang="uk-UA" dirty="0" smtClean="0">
                <a:latin typeface="Sylfaen"/>
              </a:rPr>
              <a:t>Вивчити означення та теореми</a:t>
            </a:r>
          </a:p>
          <a:p>
            <a:r>
              <a:rPr lang="uk-UA" dirty="0" smtClean="0">
                <a:latin typeface="Sylfaen"/>
              </a:rPr>
              <a:t>Виконати вправи №№ 182, 185, 187, 189, 191</a:t>
            </a:r>
          </a:p>
          <a:p>
            <a:r>
              <a:rPr lang="uk-UA" dirty="0" smtClean="0">
                <a:latin typeface="Sylfaen"/>
              </a:rPr>
              <a:t>Прочитати розповідь про львівську математичну школу</a:t>
            </a:r>
          </a:p>
          <a:p>
            <a:r>
              <a:rPr lang="uk-UA" smtClean="0">
                <a:latin typeface="Sylfaen"/>
              </a:rPr>
              <a:t>Розв'язати </a:t>
            </a:r>
            <a:r>
              <a:rPr lang="uk-UA" dirty="0" smtClean="0">
                <a:latin typeface="Sylfaen"/>
              </a:rPr>
              <a:t>задачу на повторення </a:t>
            </a:r>
            <a:r>
              <a:rPr lang="uk-UA" smtClean="0">
                <a:latin typeface="Sylfaen"/>
              </a:rPr>
              <a:t>№ 196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уроку: Обернена функція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Поняття оберненої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856984" cy="2736304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На рисунках 47, 48 зображено графіки функцій </a:t>
            </a:r>
            <a:r>
              <a:rPr lang="uk-UA" i="1" dirty="0" smtClean="0"/>
              <a:t>f і g. Будь-яка горизонтальна пряма перетинає графік функції f не більше ніж в одній точці. Це означає, що кожному числу y</a:t>
            </a:r>
            <a:r>
              <a:rPr lang="uk-UA" i="1" baseline="-25000" dirty="0" smtClean="0"/>
              <a:t>0</a:t>
            </a:r>
            <a:r>
              <a:rPr lang="uk-UA" i="1" dirty="0" smtClean="0"/>
              <a:t> ∈ E (f) відповідає єдине число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∈ D (f) таке, що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i="1" dirty="0" smtClean="0"/>
              <a:t>Функція g такої властивості не має. </a:t>
            </a:r>
          </a:p>
          <a:p>
            <a:pPr marL="0" indent="355600">
              <a:buNone/>
            </a:pPr>
            <a:r>
              <a:rPr lang="uk-UA" i="1" dirty="0" smtClean="0"/>
              <a:t>Справді, з рисунка 48 видно, що значенню y</a:t>
            </a:r>
            <a:r>
              <a:rPr lang="uk-UA" i="1" baseline="-25000" dirty="0" smtClean="0"/>
              <a:t>0</a:t>
            </a:r>
            <a:r>
              <a:rPr lang="uk-UA" i="1" dirty="0" smtClean="0"/>
              <a:t> відповідають два значення аргументу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такі, що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g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і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g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455" y="3501008"/>
            <a:ext cx="7663767" cy="33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Оборотна функція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/>
          <a:lstStyle/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Означення. Функцію </a:t>
            </a:r>
            <a:r>
              <a:rPr lang="uk-UA" b="1" i="1" dirty="0" smtClean="0">
                <a:solidFill>
                  <a:srgbClr val="00B0F0"/>
                </a:solidFill>
              </a:rPr>
              <a:t>y = f (x) називають оборотною, якщо для будь-якого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E (f) існує єдине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D (f) таке, що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= f (x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). Функція f (рис. 47) є оборотною. Функція g (рис. 48) не є оборотною</a:t>
            </a:r>
            <a:r>
              <a:rPr lang="ru-RU" b="1" i="1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455" y="3501008"/>
            <a:ext cx="7663767" cy="33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Приклади оборотних функцій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2664296"/>
          </a:xfrm>
        </p:spPr>
        <p:txBody>
          <a:bodyPr/>
          <a:lstStyle/>
          <a:p>
            <a:pPr marL="0" indent="355600">
              <a:buNone/>
            </a:pPr>
            <a:r>
              <a:rPr lang="uk-UA" dirty="0" smtClean="0"/>
              <a:t>Функції                                 є </a:t>
            </a:r>
            <a:r>
              <a:rPr lang="uk-UA" i="1" dirty="0" smtClean="0"/>
              <a:t>прикладами оборотних функцій (рис. 49). а) б) в) </a:t>
            </a:r>
          </a:p>
          <a:p>
            <a:pPr marL="0" indent="355600">
              <a:buNone/>
            </a:pPr>
            <a:r>
              <a:rPr lang="uk-UA" i="1" dirty="0" smtClean="0"/>
              <a:t> Функція y = x</a:t>
            </a:r>
            <a:r>
              <a:rPr lang="uk-UA" i="1" baseline="30000" dirty="0" smtClean="0"/>
              <a:t>2</a:t>
            </a:r>
            <a:r>
              <a:rPr lang="uk-UA" i="1" dirty="0" smtClean="0"/>
              <a:t> не є оборотною. Наприклад, значенню функції, яке дорівнює 4, відповідають два значення аргументу  x</a:t>
            </a:r>
            <a:r>
              <a:rPr lang="uk-UA" i="1" baseline="-25000" dirty="0" smtClean="0"/>
              <a:t>1</a:t>
            </a:r>
            <a:r>
              <a:rPr lang="uk-UA" i="1" dirty="0" smtClean="0"/>
              <a:t> = –2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= 2.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26289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17032"/>
            <a:ext cx="891540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Теорема 6.1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00600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ru-RU" b="1" dirty="0"/>
              <a:t>Теорема 6.1. </a:t>
            </a:r>
            <a:r>
              <a:rPr lang="ru-RU" b="1" i="1" dirty="0" err="1"/>
              <a:t>Якщо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зростаючою</a:t>
            </a:r>
            <a:r>
              <a:rPr lang="ru-RU" b="1" i="1" dirty="0"/>
              <a:t> (</a:t>
            </a:r>
            <a:r>
              <a:rPr lang="ru-RU" b="1" i="1" dirty="0" err="1"/>
              <a:t>спадною</a:t>
            </a:r>
            <a:r>
              <a:rPr lang="ru-RU" b="1" i="1" dirty="0"/>
              <a:t>), то вона </a:t>
            </a:r>
            <a:r>
              <a:rPr lang="ru-RU" b="1" i="1" dirty="0" err="1"/>
              <a:t>є</a:t>
            </a:r>
            <a:r>
              <a:rPr lang="ru-RU" b="1" i="1" dirty="0"/>
              <a:t> оборотною.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Доведення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Припустимо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існує</a:t>
            </a:r>
            <a:r>
              <a:rPr lang="ru-RU" b="1" i="1" dirty="0"/>
              <a:t> </a:t>
            </a:r>
            <a:r>
              <a:rPr lang="ru-RU" b="1" i="1" dirty="0" err="1"/>
              <a:t>зростаюча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f, </a:t>
            </a:r>
            <a:r>
              <a:rPr lang="ru-RU" b="1" i="1" dirty="0"/>
              <a:t>яка не </a:t>
            </a:r>
            <a:r>
              <a:rPr lang="ru-RU" b="1" i="1" dirty="0" err="1"/>
              <a:t>є</a:t>
            </a:r>
            <a:r>
              <a:rPr lang="ru-RU" b="1" i="1" dirty="0"/>
              <a:t> оборотною. </a:t>
            </a:r>
            <a:r>
              <a:rPr lang="ru-RU" b="1" i="1" dirty="0" err="1"/>
              <a:t>Тоді</a:t>
            </a:r>
            <a:r>
              <a:rPr lang="ru-RU" b="1" i="1" dirty="0"/>
              <a:t> </a:t>
            </a:r>
            <a:r>
              <a:rPr lang="ru-RU" b="1" i="1" dirty="0" err="1"/>
              <a:t>знайдеться</a:t>
            </a:r>
            <a:r>
              <a:rPr lang="ru-RU" b="1" i="1" dirty="0"/>
              <a:t> </a:t>
            </a:r>
            <a:r>
              <a:rPr lang="en-US" b="1" i="1" dirty="0"/>
              <a:t>y</a:t>
            </a:r>
            <a:r>
              <a:rPr lang="en-US" b="1" i="1" baseline="-25000" dirty="0"/>
              <a:t>0</a:t>
            </a:r>
            <a:r>
              <a:rPr lang="en-US" b="1" i="1" dirty="0"/>
              <a:t> ∈ E (f), </a:t>
            </a:r>
            <a:r>
              <a:rPr lang="ru-RU" b="1" i="1" dirty="0"/>
              <a:t>для </a:t>
            </a:r>
            <a:r>
              <a:rPr lang="ru-RU" b="1" i="1" dirty="0" err="1"/>
              <a:t>якого</a:t>
            </a:r>
            <a:r>
              <a:rPr lang="ru-RU" b="1" i="1" dirty="0"/>
              <a:t> </a:t>
            </a:r>
            <a:r>
              <a:rPr lang="ru-RU" b="1" i="1" dirty="0" err="1" smtClean="0"/>
              <a:t>існують</a:t>
            </a:r>
            <a:r>
              <a:rPr lang="ru-RU" b="1" i="1" dirty="0" smtClean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1</a:t>
            </a:r>
            <a:r>
              <a:rPr lang="en-US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2</a:t>
            </a:r>
            <a:r>
              <a:rPr lang="en-US" b="1" i="1" dirty="0"/>
              <a:t> (x</a:t>
            </a:r>
            <a:r>
              <a:rPr lang="en-US" b="1" i="1" baseline="-25000" dirty="0"/>
              <a:t>1 </a:t>
            </a:r>
            <a:r>
              <a:rPr lang="en-US" b="1" i="1" dirty="0"/>
              <a:t>&lt; x</a:t>
            </a:r>
            <a:r>
              <a:rPr lang="en-US" b="1" i="1" baseline="-25000" dirty="0"/>
              <a:t>2</a:t>
            </a:r>
            <a:r>
              <a:rPr lang="en-US" b="1" i="1" dirty="0"/>
              <a:t>) </a:t>
            </a:r>
            <a:r>
              <a:rPr lang="ru-RU" b="1" i="1" dirty="0" err="1"/>
              <a:t>такі</a:t>
            </a:r>
            <a:r>
              <a:rPr lang="ru-RU" b="1" i="1" dirty="0"/>
              <a:t>, </a:t>
            </a:r>
            <a:r>
              <a:rPr lang="ru-RU" b="1" i="1" dirty="0" err="1" smtClean="0"/>
              <a:t>що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smtClean="0"/>
              <a:t> </a:t>
            </a:r>
            <a:r>
              <a:rPr lang="en-US" b="1" i="1" dirty="0"/>
              <a:t>f (x</a:t>
            </a:r>
            <a:r>
              <a:rPr lang="en-US" b="1" i="1" baseline="-25000" dirty="0"/>
              <a:t>1</a:t>
            </a:r>
            <a:r>
              <a:rPr lang="en-US" b="1" i="1" dirty="0"/>
              <a:t>) = f (x</a:t>
            </a:r>
            <a:r>
              <a:rPr lang="en-US" b="1" i="1" baseline="-25000" dirty="0"/>
              <a:t>2</a:t>
            </a:r>
            <a:r>
              <a:rPr lang="en-US" b="1" i="1" dirty="0"/>
              <a:t>) = y</a:t>
            </a:r>
            <a:r>
              <a:rPr lang="en-US" b="1" i="1" baseline="-25000" dirty="0"/>
              <a:t>0</a:t>
            </a:r>
            <a:r>
              <a:rPr lang="en-US" b="1" i="1" dirty="0"/>
              <a:t>. </a:t>
            </a:r>
            <a:endParaRPr lang="uk-UA" b="1" i="1" dirty="0" smtClean="0"/>
          </a:p>
          <a:p>
            <a:pPr marL="0" indent="355600">
              <a:buNone/>
            </a:pPr>
            <a:r>
              <a:rPr lang="ru-RU" b="1" i="1" dirty="0" smtClean="0"/>
              <a:t>Разом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 — </a:t>
            </a:r>
            <a:r>
              <a:rPr lang="ru-RU" b="1" i="1" dirty="0" err="1"/>
              <a:t>зростаюча</a:t>
            </a:r>
            <a:r>
              <a:rPr lang="ru-RU" b="1" i="1" dirty="0"/>
              <a:t>,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нерівності</a:t>
            </a:r>
            <a:r>
              <a:rPr lang="ru-RU" b="1" i="1" dirty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1</a:t>
            </a:r>
            <a:r>
              <a:rPr lang="en-US" b="1" i="1" dirty="0"/>
              <a:t> &lt; x</a:t>
            </a:r>
            <a:r>
              <a:rPr lang="en-US" b="1" i="1" baseline="-25000" dirty="0"/>
              <a:t>2</a:t>
            </a:r>
            <a:r>
              <a:rPr lang="en-US" b="1" i="1" dirty="0"/>
              <a:t> </a:t>
            </a:r>
            <a:r>
              <a:rPr lang="ru-RU" b="1" i="1" dirty="0" err="1"/>
              <a:t>випливає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en-US" b="1" i="1" dirty="0"/>
              <a:t>f (x</a:t>
            </a:r>
            <a:r>
              <a:rPr lang="en-US" b="1" i="1" baseline="-25000" dirty="0"/>
              <a:t>1</a:t>
            </a:r>
            <a:r>
              <a:rPr lang="en-US" b="1" i="1" dirty="0"/>
              <a:t>) &lt; f (x</a:t>
            </a:r>
            <a:r>
              <a:rPr lang="en-US" b="1" i="1" baseline="-25000" dirty="0"/>
              <a:t>2</a:t>
            </a:r>
            <a:r>
              <a:rPr lang="en-US" b="1" i="1" dirty="0"/>
              <a:t>). </a:t>
            </a:r>
            <a:r>
              <a:rPr lang="ru-RU" b="1" i="1" dirty="0" err="1"/>
              <a:t>Отримали</a:t>
            </a:r>
            <a:r>
              <a:rPr lang="ru-RU" b="1" i="1" dirty="0"/>
              <a:t> </a:t>
            </a:r>
            <a:r>
              <a:rPr lang="ru-RU" b="1" i="1" dirty="0" err="1"/>
              <a:t>суперечність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Аналогічно</a:t>
            </a:r>
            <a:r>
              <a:rPr lang="ru-RU" b="1" i="1" dirty="0" smtClean="0"/>
              <a:t> </a:t>
            </a:r>
            <a:r>
              <a:rPr lang="ru-RU" b="1" i="1" dirty="0" err="1"/>
              <a:t>розглядається</a:t>
            </a:r>
            <a:r>
              <a:rPr lang="ru-RU" b="1" i="1" dirty="0"/>
              <a:t> </a:t>
            </a:r>
            <a:r>
              <a:rPr lang="ru-RU" b="1" i="1" dirty="0" err="1"/>
              <a:t>випадок</a:t>
            </a:r>
            <a:r>
              <a:rPr lang="ru-RU" b="1" i="1" dirty="0"/>
              <a:t>, коли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спадною</a:t>
            </a:r>
            <a:r>
              <a:rPr lang="ru-RU" b="1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741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/>
              <a:t>Розглянемо</a:t>
            </a:r>
            <a:r>
              <a:rPr lang="ru-RU" sz="2400" dirty="0"/>
              <a:t> </a:t>
            </a:r>
            <a:r>
              <a:rPr lang="ru-RU" sz="2400" dirty="0" err="1"/>
              <a:t>функцію</a:t>
            </a:r>
            <a:r>
              <a:rPr lang="ru-RU" sz="2400" dirty="0"/>
              <a:t> </a:t>
            </a:r>
            <a:r>
              <a:rPr lang="ru-RU" sz="2400" i="1" dirty="0" err="1"/>
              <a:t>y</a:t>
            </a:r>
            <a:r>
              <a:rPr lang="ru-RU" sz="2400" i="1" dirty="0"/>
              <a:t> = </a:t>
            </a:r>
            <a:r>
              <a:rPr lang="ru-RU" sz="2400" i="1" dirty="0" err="1"/>
              <a:t>f</a:t>
            </a:r>
            <a:r>
              <a:rPr lang="ru-RU" sz="2400" i="1" dirty="0"/>
              <a:t> (</a:t>
            </a:r>
            <a:r>
              <a:rPr lang="ru-RU" sz="2400" i="1" dirty="0" err="1"/>
              <a:t>x</a:t>
            </a:r>
            <a:r>
              <a:rPr lang="ru-RU" sz="2400" i="1" dirty="0"/>
              <a:t>), </a:t>
            </a:r>
            <a:r>
              <a:rPr lang="ru-RU" sz="2400" i="1" dirty="0" err="1"/>
              <a:t>задану</a:t>
            </a:r>
            <a:r>
              <a:rPr lang="ru-RU" sz="2400" i="1" dirty="0"/>
              <a:t> таблично</a:t>
            </a:r>
            <a:r>
              <a:rPr lang="ru-RU" sz="2400" i="1" dirty="0" smtClean="0"/>
              <a:t>:</a:t>
            </a:r>
          </a:p>
          <a:p>
            <a:pPr>
              <a:buNone/>
            </a:pPr>
            <a:endParaRPr lang="uk-UA" sz="2400" i="1" dirty="0" smtClean="0"/>
          </a:p>
          <a:p>
            <a:pPr>
              <a:buNone/>
            </a:pPr>
            <a:endParaRPr lang="uk-UA" sz="800" i="1" dirty="0"/>
          </a:p>
          <a:p>
            <a:pPr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en-US" sz="2400" i="1" dirty="0"/>
              <a:t>f </a:t>
            </a:r>
            <a:r>
              <a:rPr lang="ru-RU" sz="2400" i="1" dirty="0" err="1"/>
              <a:t>є</a:t>
            </a:r>
            <a:r>
              <a:rPr lang="ru-RU" sz="2400" i="1" dirty="0"/>
              <a:t> оборотною. </a:t>
            </a:r>
            <a:r>
              <a:rPr lang="ru-RU" sz="2400" i="1" dirty="0" err="1"/>
              <a:t>Поміняємо</a:t>
            </a:r>
            <a:r>
              <a:rPr lang="ru-RU" sz="2400" i="1" dirty="0"/>
              <a:t> рядки </a:t>
            </a:r>
            <a:r>
              <a:rPr lang="ru-RU" sz="2400" i="1" dirty="0" err="1"/>
              <a:t>таблиці</a:t>
            </a:r>
            <a:r>
              <a:rPr lang="ru-RU" sz="2400" i="1" dirty="0"/>
              <a:t> </a:t>
            </a:r>
            <a:r>
              <a:rPr lang="ru-RU" sz="2400" i="1" dirty="0" err="1"/>
              <a:t>місцями</a:t>
            </a:r>
            <a:r>
              <a:rPr lang="ru-RU" sz="2400" i="1" dirty="0"/>
              <a:t> </a:t>
            </a:r>
            <a:r>
              <a:rPr lang="ru-RU" sz="2400" i="1" dirty="0" err="1"/>
              <a:t>і</a:t>
            </a:r>
            <a:r>
              <a:rPr lang="ru-RU" sz="2400" i="1" dirty="0"/>
              <a:t> </a:t>
            </a:r>
            <a:r>
              <a:rPr lang="ru-RU" sz="2400" i="1" dirty="0" err="1"/>
              <a:t>розглянемо</a:t>
            </a:r>
            <a:r>
              <a:rPr lang="ru-RU" sz="2400" i="1" dirty="0"/>
              <a:t> </a:t>
            </a:r>
            <a:r>
              <a:rPr lang="ru-RU" sz="2400" i="1" dirty="0" err="1"/>
              <a:t>функцію</a:t>
            </a:r>
            <a:r>
              <a:rPr lang="ru-RU" sz="2400" i="1" dirty="0"/>
              <a:t> </a:t>
            </a:r>
            <a:r>
              <a:rPr lang="en-US" sz="2400" i="1" dirty="0"/>
              <a:t>y = g (x), </a:t>
            </a:r>
            <a:r>
              <a:rPr lang="ru-RU" sz="2400" i="1" dirty="0" err="1"/>
              <a:t>задану</a:t>
            </a:r>
            <a:r>
              <a:rPr lang="ru-RU" sz="2400" i="1" dirty="0"/>
              <a:t> </a:t>
            </a:r>
            <a:r>
              <a:rPr lang="ru-RU" sz="2400" i="1" dirty="0" err="1"/>
              <a:t>отриманою</a:t>
            </a:r>
            <a:r>
              <a:rPr lang="ru-RU" sz="2400" i="1" dirty="0"/>
              <a:t> таблицею</a:t>
            </a:r>
            <a:r>
              <a:rPr lang="ru-RU" sz="2400" i="1" dirty="0" smtClean="0"/>
              <a:t>:</a:t>
            </a:r>
          </a:p>
          <a:p>
            <a:pPr marL="0" indent="0">
              <a:buNone/>
            </a:pPr>
            <a:endParaRPr lang="uk-UA" sz="2400" i="1" dirty="0"/>
          </a:p>
          <a:p>
            <a:pPr marL="0" indent="0">
              <a:buNone/>
            </a:pPr>
            <a:endParaRPr lang="uk-UA" sz="2400" i="1" dirty="0" smtClean="0"/>
          </a:p>
          <a:p>
            <a:pPr marL="0" indent="0">
              <a:buNone/>
            </a:pPr>
            <a:endParaRPr lang="ru-RU" sz="800" i="1" dirty="0" smtClean="0"/>
          </a:p>
          <a:p>
            <a:pPr>
              <a:buNone/>
            </a:pP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i="1" dirty="0" err="1"/>
              <a:t>f</a:t>
            </a:r>
            <a:r>
              <a:rPr lang="ru-RU" sz="2400" i="1" dirty="0"/>
              <a:t> </a:t>
            </a:r>
            <a:r>
              <a:rPr lang="ru-RU" sz="2400" i="1" dirty="0" err="1"/>
              <a:t>і</a:t>
            </a:r>
            <a:r>
              <a:rPr lang="ru-RU" sz="2400" i="1" dirty="0"/>
              <a:t> </a:t>
            </a:r>
            <a:r>
              <a:rPr lang="ru-RU" sz="2400" i="1" dirty="0" err="1"/>
              <a:t>g</a:t>
            </a:r>
            <a:r>
              <a:rPr lang="ru-RU" sz="2400" i="1" dirty="0"/>
              <a:t> </a:t>
            </a:r>
            <a:r>
              <a:rPr lang="ru-RU" sz="2400" i="1" dirty="0" err="1"/>
              <a:t>зв’язані</a:t>
            </a:r>
            <a:r>
              <a:rPr lang="ru-RU" sz="2400" i="1" dirty="0"/>
              <a:t> такими </a:t>
            </a:r>
            <a:r>
              <a:rPr lang="ru-RU" sz="2400" i="1" dirty="0" err="1"/>
              <a:t>властивостями</a:t>
            </a:r>
            <a:r>
              <a:rPr lang="ru-RU" sz="2400" i="1" dirty="0" smtClean="0"/>
              <a:t>:</a:t>
            </a:r>
          </a:p>
          <a:p>
            <a:pPr>
              <a:buNone/>
            </a:pPr>
            <a:endParaRPr lang="uk-UA" sz="2400" i="1" dirty="0"/>
          </a:p>
          <a:p>
            <a:pPr>
              <a:buNone/>
            </a:pPr>
            <a:endParaRPr lang="uk-UA" sz="2400" i="1" dirty="0" smtClean="0"/>
          </a:p>
          <a:p>
            <a:pPr>
              <a:buNone/>
            </a:pPr>
            <a:endParaRPr lang="uk-UA" sz="2400" i="1" dirty="0"/>
          </a:p>
          <a:p>
            <a:pPr marL="0" indent="0">
              <a:buNone/>
            </a:pP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рівності</a:t>
            </a:r>
            <a:r>
              <a:rPr lang="ru-RU" sz="2400" dirty="0"/>
              <a:t> </a:t>
            </a:r>
            <a:r>
              <a:rPr lang="ru-RU" sz="2400" dirty="0" err="1"/>
              <a:t>означають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коли </a:t>
            </a:r>
            <a:r>
              <a:rPr lang="en-US" sz="2400" i="1" dirty="0"/>
              <a:t>f (x</a:t>
            </a:r>
            <a:r>
              <a:rPr lang="en-US" sz="2400" i="1" baseline="-25000" dirty="0"/>
              <a:t>0</a:t>
            </a:r>
            <a:r>
              <a:rPr lang="en-US" sz="2400" i="1" dirty="0"/>
              <a:t>) = </a:t>
            </a:r>
            <a:r>
              <a:rPr lang="en-US" sz="2400" i="1" baseline="-25000" dirty="0"/>
              <a:t>y0,</a:t>
            </a:r>
            <a:r>
              <a:rPr lang="en-US" sz="2400" i="1" dirty="0"/>
              <a:t> </a:t>
            </a:r>
            <a:r>
              <a:rPr lang="ru-RU" sz="2400" i="1" dirty="0"/>
              <a:t>то </a:t>
            </a:r>
            <a:r>
              <a:rPr lang="en-US" sz="2400" i="1" dirty="0"/>
              <a:t>g (y</a:t>
            </a:r>
            <a:r>
              <a:rPr lang="en-US" sz="2400" i="1" baseline="-25000" dirty="0"/>
              <a:t>0</a:t>
            </a:r>
            <a:r>
              <a:rPr lang="en-US" sz="2400" i="1" dirty="0"/>
              <a:t>) = x</a:t>
            </a:r>
            <a:r>
              <a:rPr lang="en-US" sz="2400" i="1" baseline="-25000" dirty="0"/>
              <a:t>0</a:t>
            </a:r>
            <a:r>
              <a:rPr lang="en-US" sz="2400" i="1" dirty="0"/>
              <a:t>. </a:t>
            </a:r>
            <a:r>
              <a:rPr lang="ru-RU" sz="2400" i="1" dirty="0"/>
              <a:t>У таких </a:t>
            </a:r>
            <a:r>
              <a:rPr lang="ru-RU" sz="2400" i="1" dirty="0" err="1"/>
              <a:t>випадках</a:t>
            </a:r>
            <a:r>
              <a:rPr lang="ru-RU" sz="2400" i="1" dirty="0"/>
              <a:t> </a:t>
            </a:r>
            <a:r>
              <a:rPr lang="ru-RU" sz="2400" i="1" dirty="0" err="1"/>
              <a:t>говорять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функція</a:t>
            </a:r>
            <a:r>
              <a:rPr lang="ru-RU" sz="2400" i="1" dirty="0"/>
              <a:t> </a:t>
            </a:r>
            <a:r>
              <a:rPr lang="en-US" sz="2400" i="1" dirty="0"/>
              <a:t>g </a:t>
            </a:r>
            <a:r>
              <a:rPr lang="ru-RU" sz="2400" i="1" dirty="0" err="1"/>
              <a:t>є</a:t>
            </a:r>
            <a:r>
              <a:rPr lang="ru-RU" sz="2400" i="1" dirty="0"/>
              <a:t> </a:t>
            </a:r>
            <a:r>
              <a:rPr lang="ru-RU" sz="2400" b="1" i="1" dirty="0" err="1"/>
              <a:t>оберненою</a:t>
            </a:r>
            <a:r>
              <a:rPr lang="ru-RU" sz="2400" b="1" i="1" dirty="0"/>
              <a:t> до </a:t>
            </a:r>
            <a:r>
              <a:rPr lang="ru-RU" sz="2400" b="1" i="1" dirty="0" err="1"/>
              <a:t>функції</a:t>
            </a:r>
            <a:r>
              <a:rPr lang="ru-RU" sz="2400" b="1" i="1" dirty="0"/>
              <a:t> </a:t>
            </a:r>
            <a:r>
              <a:rPr lang="en-US" sz="2400" b="1" i="1" dirty="0"/>
              <a:t>f, </a:t>
            </a:r>
            <a:r>
              <a:rPr lang="ru-RU" sz="2400" b="1" i="1" dirty="0"/>
              <a:t>а </a:t>
            </a:r>
            <a:r>
              <a:rPr lang="ru-RU" sz="2400" b="1" i="1" dirty="0" err="1"/>
              <a:t>функція</a:t>
            </a:r>
            <a:r>
              <a:rPr lang="ru-RU" sz="2400" b="1" i="1" dirty="0"/>
              <a:t> </a:t>
            </a:r>
            <a:r>
              <a:rPr lang="en-US" sz="2400" b="1" i="1" dirty="0"/>
              <a:t>f — </a:t>
            </a:r>
            <a:r>
              <a:rPr lang="ru-RU" sz="2400" b="1" i="1" dirty="0" err="1"/>
              <a:t>оберненою</a:t>
            </a:r>
            <a:r>
              <a:rPr lang="ru-RU" sz="2400" b="1" i="1" dirty="0"/>
              <a:t> до </a:t>
            </a:r>
            <a:r>
              <a:rPr lang="ru-RU" sz="2400" b="1" i="1" dirty="0" err="1"/>
              <a:t>функції</a:t>
            </a:r>
            <a:r>
              <a:rPr lang="ru-RU" sz="2400" b="1" i="1" dirty="0"/>
              <a:t> </a:t>
            </a:r>
            <a:r>
              <a:rPr lang="en-US" sz="2400" b="1" i="1" dirty="0"/>
              <a:t>g. </a:t>
            </a:r>
            <a:r>
              <a:rPr lang="ru-RU" sz="2400" b="1" i="1" dirty="0" err="1">
                <a:solidFill>
                  <a:srgbClr val="00B0F0"/>
                </a:solidFill>
              </a:rPr>
              <a:t>Такі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функції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en-US" sz="2400" b="1" i="1" dirty="0">
                <a:solidFill>
                  <a:srgbClr val="00B0F0"/>
                </a:solidFill>
              </a:rPr>
              <a:t>f </a:t>
            </a:r>
            <a:r>
              <a:rPr lang="ru-RU" sz="2400" b="1" i="1" dirty="0" err="1">
                <a:solidFill>
                  <a:srgbClr val="00B0F0"/>
                </a:solidFill>
              </a:rPr>
              <a:t>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en-US" sz="2400" b="1" i="1" dirty="0">
                <a:solidFill>
                  <a:srgbClr val="00B0F0"/>
                </a:solidFill>
              </a:rPr>
              <a:t>g </a:t>
            </a:r>
            <a:r>
              <a:rPr lang="ru-RU" sz="2400" b="1" i="1" dirty="0" err="1">
                <a:solidFill>
                  <a:srgbClr val="00B0F0"/>
                </a:solidFill>
              </a:rPr>
              <a:t>називають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взаємно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оберненими</a:t>
            </a:r>
            <a:r>
              <a:rPr lang="ru-RU" sz="2400" b="1" i="1" dirty="0">
                <a:solidFill>
                  <a:srgbClr val="00B0F0"/>
                </a:solidFill>
              </a:rPr>
              <a:t>.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04664"/>
            <a:ext cx="5743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76872"/>
            <a:ext cx="5715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17032"/>
            <a:ext cx="6553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581128"/>
            <a:ext cx="2952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Взаємно обернені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Означення. Функції </a:t>
            </a:r>
            <a:r>
              <a:rPr lang="uk-UA" b="1" i="1" dirty="0" smtClean="0">
                <a:solidFill>
                  <a:srgbClr val="00B0F0"/>
                </a:solidFill>
              </a:rPr>
              <a:t>f і g називають взаємно оберненими, якщо: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F0"/>
                </a:solidFill>
              </a:rPr>
              <a:t>D (f) = E (g) і E (f) = D (g);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F0"/>
                </a:solidFill>
              </a:rPr>
              <a:t>для будь-якого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D (f) з рівності f (x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 =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випливає, що g (y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 =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, тобто g (f (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)) = </a:t>
            </a:r>
            <a:r>
              <a:rPr lang="uk-UA" b="1" i="1" dirty="0" err="1" smtClean="0">
                <a:solidFill>
                  <a:srgbClr val="00B0F0"/>
                </a:solidFill>
              </a:rPr>
              <a:t>x</a:t>
            </a:r>
            <a:r>
              <a:rPr lang="uk-UA" b="1" i="1" baseline="-25000" dirty="0" err="1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uk-UA" b="1" i="1" dirty="0" smtClean="0"/>
              <a:t>Можна показати, що другу умову в означенні можна замінити на таке: для будь-якого 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 ∈ D (g) з рівності g 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= y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 випливає, що f (y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= 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, тобто       f (g 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)) = </a:t>
            </a:r>
            <a:r>
              <a:rPr lang="uk-UA" b="1" i="1" dirty="0" err="1" smtClean="0"/>
              <a:t>x</a:t>
            </a:r>
            <a:r>
              <a:rPr lang="uk-UA" b="1" i="1" baseline="-25000" dirty="0" err="1" smtClean="0"/>
              <a:t>0</a:t>
            </a:r>
            <a:r>
              <a:rPr lang="uk-UA" b="1" i="1" dirty="0" smtClean="0"/>
              <a:t>. </a:t>
            </a:r>
          </a:p>
          <a:p>
            <a:pPr marL="0" indent="0">
              <a:buNone/>
            </a:pPr>
            <a:r>
              <a:rPr lang="uk-UA" b="1" i="1" dirty="0" smtClean="0"/>
              <a:t>Коли функція f не є оборотною, то не існує функції, оберненої до неї. </a:t>
            </a:r>
          </a:p>
          <a:p>
            <a:pPr marL="0" indent="0">
              <a:buNone/>
            </a:pPr>
            <a:r>
              <a:rPr lang="uk-UA" b="1" i="1" dirty="0" smtClean="0"/>
              <a:t>Будь-яка оборотна функція має обернену.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742</Words>
  <Application>Microsoft Office PowerPoint</Application>
  <PresentationFormat>Экран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Алгебра і початки аналізу. 10 клас (за підручником Мерзляк А. Г.) </vt:lpstr>
      <vt:lpstr>Тема уроку: Обернена функція</vt:lpstr>
      <vt:lpstr>Поняття оберненої функції</vt:lpstr>
      <vt:lpstr>Оборотна функція</vt:lpstr>
      <vt:lpstr>Приклади оборотних функцій</vt:lpstr>
      <vt:lpstr>Теорема 6.1</vt:lpstr>
      <vt:lpstr>Слайд 7</vt:lpstr>
      <vt:lpstr>Взаємно обернені функції</vt:lpstr>
      <vt:lpstr>Приклад</vt:lpstr>
      <vt:lpstr>Слайд 10</vt:lpstr>
      <vt:lpstr>Слайд 11</vt:lpstr>
      <vt:lpstr>Слайд 12</vt:lpstr>
      <vt:lpstr>Слайд 13</vt:lpstr>
      <vt:lpstr>Первинне закріплення вивченого матеріалу</vt:lpstr>
      <vt:lpstr>Тренувальні вправи</vt:lpstr>
      <vt:lpstr>Коментоване виконання вправ</vt:lpstr>
      <vt:lpstr>Напівсамостійне виконання вправ</vt:lpstr>
      <vt:lpstr>Вправи для повторення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 </dc:title>
  <dc:creator>KEKC</dc:creator>
  <cp:lastModifiedBy>KEKC</cp:lastModifiedBy>
  <cp:revision>12</cp:revision>
  <dcterms:created xsi:type="dcterms:W3CDTF">2012-06-27T14:01:12Z</dcterms:created>
  <dcterms:modified xsi:type="dcterms:W3CDTF">2012-06-27T14:46:13Z</dcterms:modified>
</cp:coreProperties>
</file>