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4126-FEA6-46B7-8994-14664D2CF17D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FA0-A33E-41B4-BADD-F6C6321D6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4126-FEA6-46B7-8994-14664D2CF17D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FA0-A33E-41B4-BADD-F6C6321D6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4126-FEA6-46B7-8994-14664D2CF17D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FA0-A33E-41B4-BADD-F6C6321D6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4126-FEA6-46B7-8994-14664D2CF17D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FA0-A33E-41B4-BADD-F6C6321D6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4126-FEA6-46B7-8994-14664D2CF17D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FA0-A33E-41B4-BADD-F6C6321D6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4126-FEA6-46B7-8994-14664D2CF17D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FA0-A33E-41B4-BADD-F6C6321D6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4126-FEA6-46B7-8994-14664D2CF17D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FA0-A33E-41B4-BADD-F6C6321D6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4126-FEA6-46B7-8994-14664D2CF17D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FA0-A33E-41B4-BADD-F6C6321D6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4126-FEA6-46B7-8994-14664D2CF17D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FA0-A33E-41B4-BADD-F6C6321D6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4126-FEA6-46B7-8994-14664D2CF17D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FA0-A33E-41B4-BADD-F6C6321D6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4126-FEA6-46B7-8994-14664D2CF17D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FA0-A33E-41B4-BADD-F6C6321D6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14126-FEA6-46B7-8994-14664D2CF17D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6EFA0-A33E-41B4-BADD-F6C6321D6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4475"/>
            <a:ext cx="9144000" cy="398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Алгебра і початки аналізу. 10 клас</a:t>
            </a:r>
            <a:br>
              <a:rPr lang="uk-UA" dirty="0" smtClean="0"/>
            </a:br>
            <a:r>
              <a:rPr lang="uk-UA" dirty="0" smtClean="0"/>
              <a:t>(за підручником </a:t>
            </a:r>
            <a:r>
              <a:rPr lang="ru-RU" dirty="0" smtClean="0"/>
              <a:t>Мерзляк А. Г.)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Первинне закріплення вивченого матеріалу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16" y="1556792"/>
            <a:ext cx="900000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98195"/>
            <a:ext cx="7632848" cy="584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423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229600" cy="272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0268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Читати </a:t>
            </a:r>
            <a:r>
              <a:rPr lang="uk-UA" dirty="0" smtClean="0">
                <a:latin typeface="Sylfaen"/>
              </a:rPr>
              <a:t>§ 11</a:t>
            </a:r>
          </a:p>
          <a:p>
            <a:r>
              <a:rPr lang="uk-UA" dirty="0" smtClean="0">
                <a:latin typeface="Sylfaen"/>
              </a:rPr>
              <a:t>Готувати відповіді на контрольні запитання 1-6 ст. 101</a:t>
            </a:r>
          </a:p>
          <a:p>
            <a:r>
              <a:rPr lang="uk-UA" dirty="0" smtClean="0">
                <a:latin typeface="Sylfaen"/>
              </a:rPr>
              <a:t>Виконати вправи №№ 301</a:t>
            </a:r>
            <a:r>
              <a:rPr lang="uk-UA" smtClean="0">
                <a:latin typeface="Sylfaen"/>
              </a:rPr>
              <a:t>, 303, 305, 307, 309, 311, 313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Тема уроку: </a:t>
            </a:r>
            <a:r>
              <a:rPr lang="ru-RU" dirty="0" err="1" smtClean="0"/>
              <a:t>Означення</a:t>
            </a:r>
            <a:r>
              <a:rPr lang="ru-RU" dirty="0" smtClean="0"/>
              <a:t> </a:t>
            </a:r>
            <a:r>
              <a:rPr lang="ru-RU" dirty="0" err="1" smtClean="0"/>
              <a:t>кореня</a:t>
            </a:r>
            <a:r>
              <a:rPr lang="ru-RU" dirty="0" smtClean="0"/>
              <a:t> </a:t>
            </a:r>
            <a:r>
              <a:rPr lang="en-US" i="1" cap="none" dirty="0" smtClean="0"/>
              <a:t>n</a:t>
            </a:r>
            <a:r>
              <a:rPr lang="en-US" i="1" dirty="0" smtClean="0"/>
              <a:t>-</a:t>
            </a:r>
            <a:r>
              <a:rPr lang="ru-RU" i="1" dirty="0" smtClean="0"/>
              <a:t>го </a:t>
            </a:r>
            <a:r>
              <a:rPr lang="ru-RU" i="1" dirty="0" err="1" smtClean="0"/>
              <a:t>степеня</a:t>
            </a:r>
            <a:r>
              <a:rPr lang="ru-RU" i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uk-UA" dirty="0" smtClean="0"/>
              <a:t>Корінь </a:t>
            </a:r>
            <a:r>
              <a:rPr lang="en-US" dirty="0" smtClean="0"/>
              <a:t>n</a:t>
            </a:r>
            <a:r>
              <a:rPr lang="uk-UA" dirty="0" err="1" smtClean="0"/>
              <a:t>–го</a:t>
            </a:r>
            <a:r>
              <a:rPr lang="uk-UA" dirty="0" smtClean="0"/>
              <a:t> степеня з числа 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145435"/>
          </a:xfrm>
        </p:spPr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uk-UA" dirty="0" smtClean="0"/>
              <a:t>Квадратним</a:t>
            </a:r>
            <a:r>
              <a:rPr lang="en-US" dirty="0" smtClean="0"/>
              <a:t> </a:t>
            </a:r>
            <a:r>
              <a:rPr lang="uk-UA" dirty="0" smtClean="0"/>
              <a:t> коренем (</a:t>
            </a:r>
            <a:r>
              <a:rPr lang="uk-UA" dirty="0" err="1" smtClean="0"/>
              <a:t>коренем</a:t>
            </a:r>
            <a:r>
              <a:rPr lang="uk-UA" dirty="0" smtClean="0"/>
              <a:t> другого степеня) з числа </a:t>
            </a:r>
            <a:r>
              <a:rPr lang="uk-UA" i="1" dirty="0" smtClean="0"/>
              <a:t>a називають таке число, квадрат якого дорівнює a. </a:t>
            </a:r>
            <a:endParaRPr lang="en-US" i="1" dirty="0" smtClean="0"/>
          </a:p>
          <a:p>
            <a:pPr marL="0" indent="355600">
              <a:buNone/>
            </a:pPr>
            <a:r>
              <a:rPr lang="uk-UA" i="1" dirty="0" smtClean="0"/>
              <a:t>Аналогічно дають означення кореня n-</a:t>
            </a:r>
            <a:r>
              <a:rPr lang="uk-UA" i="1" dirty="0" err="1" smtClean="0"/>
              <a:t>го</a:t>
            </a:r>
            <a:r>
              <a:rPr lang="uk-UA" i="1" dirty="0" smtClean="0"/>
              <a:t> степеня з числа a, де n ∈ </a:t>
            </a:r>
            <a:r>
              <a:rPr lang="en-US" i="1" dirty="0" smtClean="0"/>
              <a:t>N</a:t>
            </a:r>
            <a:r>
              <a:rPr lang="uk-UA" i="1" dirty="0" smtClean="0"/>
              <a:t>, n &gt; 1. </a:t>
            </a:r>
            <a:endParaRPr lang="en-US" i="1" dirty="0" smtClean="0"/>
          </a:p>
          <a:p>
            <a:pPr marL="0" indent="355600">
              <a:buNone/>
            </a:pPr>
            <a:r>
              <a:rPr lang="uk-UA" b="1" i="1" dirty="0" smtClean="0">
                <a:solidFill>
                  <a:srgbClr val="00B050"/>
                </a:solidFill>
              </a:rPr>
              <a:t>Означення. Коренем n-</a:t>
            </a:r>
            <a:r>
              <a:rPr lang="uk-UA" b="1" i="1" dirty="0" err="1" smtClean="0">
                <a:solidFill>
                  <a:srgbClr val="00B050"/>
                </a:solidFill>
              </a:rPr>
              <a:t>го</a:t>
            </a:r>
            <a:r>
              <a:rPr lang="uk-UA" b="1" i="1" dirty="0" smtClean="0">
                <a:solidFill>
                  <a:srgbClr val="00B050"/>
                </a:solidFill>
              </a:rPr>
              <a:t> степеня з числа a, де n ∈ </a:t>
            </a:r>
            <a:r>
              <a:rPr lang="en-US" b="1" i="1" dirty="0" smtClean="0">
                <a:solidFill>
                  <a:srgbClr val="00B050"/>
                </a:solidFill>
              </a:rPr>
              <a:t>N</a:t>
            </a:r>
            <a:r>
              <a:rPr lang="uk-UA" b="1" i="1" dirty="0" smtClean="0">
                <a:solidFill>
                  <a:srgbClr val="00B050"/>
                </a:solidFill>
              </a:rPr>
              <a:t>, n &gt; 1, називають таке число, n-й степінь якого дорівнює a. </a:t>
            </a:r>
            <a:endParaRPr lang="en-US" b="1" i="1" dirty="0" smtClean="0">
              <a:solidFill>
                <a:srgbClr val="00B050"/>
              </a:solidFill>
            </a:endParaRPr>
          </a:p>
          <a:p>
            <a:pPr marL="0" indent="355600">
              <a:buNone/>
            </a:pPr>
            <a:r>
              <a:rPr lang="uk-UA" dirty="0" smtClean="0"/>
              <a:t>Наприклад</a:t>
            </a:r>
            <a:r>
              <a:rPr lang="en-US" dirty="0" smtClean="0"/>
              <a:t>:</a:t>
            </a:r>
          </a:p>
          <a:p>
            <a:pPr marL="269875" indent="-269875">
              <a:buFont typeface="Wingdings" pitchFamily="2" charset="2"/>
              <a:buChar char="Ø"/>
            </a:pPr>
            <a:r>
              <a:rPr lang="uk-UA" dirty="0" smtClean="0"/>
              <a:t>коренем п’ятого степеня з числа 32 є число 2, оскільки 2</a:t>
            </a:r>
            <a:r>
              <a:rPr lang="uk-UA" baseline="30000" dirty="0" smtClean="0"/>
              <a:t>5</a:t>
            </a:r>
            <a:r>
              <a:rPr lang="uk-UA" dirty="0" smtClean="0"/>
              <a:t> = 32; </a:t>
            </a:r>
            <a:endParaRPr lang="en-US" dirty="0" smtClean="0"/>
          </a:p>
          <a:p>
            <a:pPr marL="269875" indent="-269875">
              <a:buFont typeface="Wingdings" pitchFamily="2" charset="2"/>
              <a:buChar char="Ø"/>
            </a:pPr>
            <a:r>
              <a:rPr lang="uk-UA" dirty="0" smtClean="0"/>
              <a:t>коренем третього степеня з числа –64 є число –4, оскільки (–4)</a:t>
            </a:r>
            <a:r>
              <a:rPr lang="uk-UA" baseline="30000" dirty="0" smtClean="0"/>
              <a:t>3</a:t>
            </a:r>
            <a:r>
              <a:rPr lang="uk-UA" dirty="0" smtClean="0"/>
              <a:t> = –64; </a:t>
            </a:r>
            <a:endParaRPr lang="en-US" dirty="0" smtClean="0"/>
          </a:p>
          <a:p>
            <a:pPr marL="269875" indent="-269875">
              <a:buFont typeface="Wingdings" pitchFamily="2" charset="2"/>
              <a:buChar char="Ø"/>
            </a:pPr>
            <a:r>
              <a:rPr lang="uk-UA" dirty="0" smtClean="0"/>
              <a:t>коренями четвертого степеня з числа 81 є числа 3 і –3, оскільки 3</a:t>
            </a:r>
            <a:r>
              <a:rPr lang="uk-UA" baseline="30000" dirty="0" smtClean="0"/>
              <a:t>4</a:t>
            </a:r>
            <a:r>
              <a:rPr lang="uk-UA" dirty="0" smtClean="0"/>
              <a:t> = 81 і (–3)</a:t>
            </a:r>
            <a:r>
              <a:rPr lang="uk-UA" baseline="30000" dirty="0" smtClean="0"/>
              <a:t>4</a:t>
            </a:r>
            <a:r>
              <a:rPr lang="uk-UA" dirty="0" smtClean="0"/>
              <a:t> = 81. </a:t>
            </a:r>
            <a:endParaRPr lang="en-US" dirty="0" smtClean="0"/>
          </a:p>
          <a:p>
            <a:pPr marL="0" indent="0">
              <a:buNone/>
            </a:pPr>
            <a:r>
              <a:rPr lang="uk-UA" dirty="0" smtClean="0"/>
              <a:t>З означення випливає, що </a:t>
            </a:r>
            <a:r>
              <a:rPr lang="uk-UA" dirty="0" smtClean="0">
                <a:solidFill>
                  <a:srgbClr val="00B050"/>
                </a:solidFill>
              </a:rPr>
              <a:t>будь-який корінь рівняння </a:t>
            </a:r>
            <a:r>
              <a:rPr lang="uk-UA" dirty="0" err="1" smtClean="0">
                <a:solidFill>
                  <a:srgbClr val="C00000"/>
                </a:solidFill>
              </a:rPr>
              <a:t>x</a:t>
            </a:r>
            <a:r>
              <a:rPr lang="uk-UA" baseline="30000" dirty="0" err="1" smtClean="0">
                <a:solidFill>
                  <a:srgbClr val="C00000"/>
                </a:solidFill>
              </a:rPr>
              <a:t>n</a:t>
            </a:r>
            <a:r>
              <a:rPr lang="uk-UA" dirty="0" smtClean="0">
                <a:solidFill>
                  <a:srgbClr val="C00000"/>
                </a:solidFill>
              </a:rPr>
              <a:t> = a</a:t>
            </a:r>
            <a:r>
              <a:rPr lang="uk-UA" dirty="0" smtClean="0">
                <a:solidFill>
                  <a:srgbClr val="00B050"/>
                </a:solidFill>
              </a:rPr>
              <a:t>, де n ∈ 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uk-UA" dirty="0" smtClean="0">
                <a:solidFill>
                  <a:srgbClr val="00B050"/>
                </a:solidFill>
              </a:rPr>
              <a:t>, n &gt; 1, є коренем n-</a:t>
            </a:r>
            <a:r>
              <a:rPr lang="uk-UA" dirty="0" err="1" smtClean="0">
                <a:solidFill>
                  <a:srgbClr val="00B050"/>
                </a:solidFill>
              </a:rPr>
              <a:t>го</a:t>
            </a:r>
            <a:r>
              <a:rPr lang="uk-UA" dirty="0" smtClean="0">
                <a:solidFill>
                  <a:srgbClr val="00B050"/>
                </a:solidFill>
              </a:rPr>
              <a:t> степеня з числа a</a:t>
            </a:r>
            <a:r>
              <a:rPr lang="uk-UA" dirty="0" smtClean="0"/>
              <a:t>, і навпаки, </a:t>
            </a:r>
            <a:r>
              <a:rPr lang="uk-UA" dirty="0" smtClean="0">
                <a:solidFill>
                  <a:srgbClr val="00B050"/>
                </a:solidFill>
              </a:rPr>
              <a:t>корінь n-</a:t>
            </a:r>
            <a:r>
              <a:rPr lang="uk-UA" dirty="0" err="1" smtClean="0">
                <a:solidFill>
                  <a:srgbClr val="00B050"/>
                </a:solidFill>
              </a:rPr>
              <a:t>го</a:t>
            </a:r>
            <a:r>
              <a:rPr lang="uk-UA" dirty="0" smtClean="0">
                <a:solidFill>
                  <a:srgbClr val="00B050"/>
                </a:solidFill>
              </a:rPr>
              <a:t> степеня з числа a є коренем розглядуваного рівняння</a:t>
            </a:r>
            <a:r>
              <a:rPr lang="uk-UA" dirty="0" smtClean="0"/>
              <a:t>. 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Корінь</a:t>
            </a:r>
            <a:r>
              <a:rPr lang="en-US" b="1" dirty="0" smtClean="0"/>
              <a:t> n-</a:t>
            </a:r>
            <a:r>
              <a:rPr lang="ru-RU" b="1" dirty="0" smtClean="0"/>
              <a:t>го </a:t>
            </a:r>
            <a:r>
              <a:rPr lang="ru-RU" b="1" dirty="0" err="1" smtClean="0"/>
              <a:t>степеня</a:t>
            </a:r>
            <a:r>
              <a:rPr lang="ru-RU" b="1" dirty="0" smtClean="0"/>
              <a:t>,</a:t>
            </a:r>
            <a:r>
              <a:rPr lang="en-US" b="1" dirty="0" smtClean="0"/>
              <a:t> n - </a:t>
            </a:r>
            <a:r>
              <a:rPr lang="uk-UA" b="1" dirty="0" smtClean="0"/>
              <a:t>непарне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6336704" cy="4713387"/>
          </a:xfrm>
        </p:spPr>
        <p:txBody>
          <a:bodyPr>
            <a:normAutofit fontScale="55000" lnSpcReduction="20000"/>
          </a:bodyPr>
          <a:lstStyle/>
          <a:p>
            <a:pPr marL="0" indent="35560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en-US" dirty="0" smtClean="0"/>
              <a:t>n — </a:t>
            </a:r>
            <a:r>
              <a:rPr lang="ru-RU" dirty="0" err="1" smtClean="0"/>
              <a:t>непарне</a:t>
            </a:r>
            <a:r>
              <a:rPr lang="ru-RU" dirty="0" smtClean="0"/>
              <a:t> </a:t>
            </a:r>
            <a:r>
              <a:rPr lang="ru-RU" dirty="0" err="1" smtClean="0"/>
              <a:t>натуральне</a:t>
            </a:r>
            <a:r>
              <a:rPr lang="ru-RU" dirty="0" smtClean="0"/>
              <a:t> число, то </a:t>
            </a:r>
            <a:r>
              <a:rPr lang="ru-RU" dirty="0" err="1" smtClean="0"/>
              <a:t>графіки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en-US" dirty="0" smtClean="0"/>
              <a:t>y = </a:t>
            </a:r>
            <a:r>
              <a:rPr lang="en-US" dirty="0" err="1" smtClean="0"/>
              <a:t>x</a:t>
            </a:r>
            <a:r>
              <a:rPr lang="en-US" baseline="30000" dirty="0" err="1" smtClean="0"/>
              <a:t>n</a:t>
            </a:r>
            <a:r>
              <a:rPr lang="en-US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y = a </a:t>
            </a:r>
            <a:r>
              <a:rPr lang="ru-RU" dirty="0" smtClean="0"/>
              <a:t>при </a:t>
            </a:r>
            <a:r>
              <a:rPr lang="ru-RU" dirty="0" err="1" smtClean="0"/>
              <a:t>будь-якому</a:t>
            </a:r>
            <a:r>
              <a:rPr lang="ru-RU" dirty="0" smtClean="0"/>
              <a:t> </a:t>
            </a:r>
            <a:r>
              <a:rPr lang="en-US" dirty="0" smtClean="0"/>
              <a:t>a </a:t>
            </a:r>
            <a:r>
              <a:rPr lang="ru-RU" dirty="0" err="1" smtClean="0"/>
              <a:t>перетинаються</a:t>
            </a:r>
            <a:r>
              <a:rPr lang="ru-RU" dirty="0" smtClean="0"/>
              <a:t>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точці</a:t>
            </a:r>
            <a:r>
              <a:rPr lang="ru-RU" dirty="0" smtClean="0"/>
              <a:t> (рис. 78). </a:t>
            </a:r>
            <a:endParaRPr lang="en-US" dirty="0" smtClean="0"/>
          </a:p>
          <a:p>
            <a:pPr marL="0" indent="355600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рівняння</a:t>
            </a:r>
            <a:r>
              <a:rPr lang="ru-RU" dirty="0" smtClean="0"/>
              <a:t> </a:t>
            </a:r>
            <a:r>
              <a:rPr lang="en-US" dirty="0" err="1" smtClean="0"/>
              <a:t>x</a:t>
            </a:r>
            <a:r>
              <a:rPr lang="en-US" baseline="30000" dirty="0" err="1" smtClean="0"/>
              <a:t>n</a:t>
            </a:r>
            <a:r>
              <a:rPr lang="en-US" dirty="0" smtClean="0"/>
              <a:t> </a:t>
            </a:r>
            <a:r>
              <a:rPr lang="en-US" dirty="0" smtClean="0"/>
              <a:t>= a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b="1" dirty="0" err="1" smtClean="0"/>
              <a:t>єдиний</a:t>
            </a:r>
            <a:r>
              <a:rPr lang="ru-RU" dirty="0" smtClean="0"/>
              <a:t> </a:t>
            </a:r>
            <a:r>
              <a:rPr lang="ru-RU" dirty="0" err="1" smtClean="0"/>
              <a:t>корінь</a:t>
            </a:r>
            <a:r>
              <a:rPr lang="ru-RU" dirty="0" smtClean="0"/>
              <a:t> при </a:t>
            </a:r>
            <a:r>
              <a:rPr lang="ru-RU" dirty="0" err="1" smtClean="0"/>
              <a:t>будь-якому</a:t>
            </a:r>
            <a:r>
              <a:rPr lang="ru-RU" dirty="0" smtClean="0"/>
              <a:t> </a:t>
            </a:r>
            <a:r>
              <a:rPr lang="en-US" dirty="0" smtClean="0"/>
              <a:t>a. </a:t>
            </a:r>
            <a:endParaRPr lang="en-US" dirty="0" smtClean="0"/>
          </a:p>
          <a:p>
            <a:pPr marL="0" indent="355600">
              <a:buNone/>
            </a:pPr>
            <a:r>
              <a:rPr lang="ru-RU" dirty="0" err="1" smtClean="0"/>
              <a:t>Висновок</a:t>
            </a:r>
            <a:r>
              <a:rPr lang="ru-RU" dirty="0" smtClean="0"/>
              <a:t>: </a:t>
            </a:r>
            <a:r>
              <a:rPr lang="ru-RU" b="1" dirty="0" err="1" smtClean="0">
                <a:solidFill>
                  <a:srgbClr val="00B050"/>
                </a:solidFill>
              </a:rPr>
              <a:t>якщо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n — </a:t>
            </a:r>
            <a:r>
              <a:rPr lang="ru-RU" b="1" dirty="0" err="1" smtClean="0">
                <a:solidFill>
                  <a:srgbClr val="00B050"/>
                </a:solidFill>
              </a:rPr>
              <a:t>непарне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натуральне</a:t>
            </a:r>
            <a:r>
              <a:rPr lang="ru-RU" b="1" dirty="0" smtClean="0">
                <a:solidFill>
                  <a:srgbClr val="00B050"/>
                </a:solidFill>
              </a:rPr>
              <a:t> число, </a:t>
            </a:r>
            <a:r>
              <a:rPr lang="ru-RU" b="1" dirty="0" err="1" smtClean="0">
                <a:solidFill>
                  <a:srgbClr val="00B050"/>
                </a:solidFill>
              </a:rPr>
              <a:t>більше</a:t>
            </a:r>
            <a:r>
              <a:rPr lang="ru-RU" b="1" dirty="0" smtClean="0">
                <a:solidFill>
                  <a:srgbClr val="00B050"/>
                </a:solidFill>
              </a:rPr>
              <a:t> за 1, то </a:t>
            </a:r>
            <a:r>
              <a:rPr lang="ru-RU" b="1" dirty="0" err="1" smtClean="0">
                <a:solidFill>
                  <a:srgbClr val="00B050"/>
                </a:solidFill>
              </a:rPr>
              <a:t>корінь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n-</a:t>
            </a:r>
            <a:r>
              <a:rPr lang="ru-RU" b="1" dirty="0" smtClean="0">
                <a:solidFill>
                  <a:srgbClr val="00B050"/>
                </a:solidFill>
              </a:rPr>
              <a:t>го </a:t>
            </a:r>
            <a:r>
              <a:rPr lang="ru-RU" b="1" dirty="0" err="1" smtClean="0">
                <a:solidFill>
                  <a:srgbClr val="00B050"/>
                </a:solidFill>
              </a:rPr>
              <a:t>степеня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будь-якого</a:t>
            </a:r>
            <a:r>
              <a:rPr lang="ru-RU" b="1" dirty="0" smtClean="0">
                <a:solidFill>
                  <a:srgbClr val="00B050"/>
                </a:solidFill>
              </a:rPr>
              <a:t> числа </a:t>
            </a:r>
            <a:r>
              <a:rPr lang="ru-RU" b="1" dirty="0" err="1" smtClean="0">
                <a:solidFill>
                  <a:srgbClr val="00B050"/>
                </a:solidFill>
              </a:rPr>
              <a:t>існує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причому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тільки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один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</a:p>
          <a:p>
            <a:pPr marL="0" indent="355600">
              <a:buNone/>
            </a:pPr>
            <a:r>
              <a:rPr lang="ru-RU" dirty="0" err="1" smtClean="0"/>
              <a:t>Корінь</a:t>
            </a:r>
            <a:r>
              <a:rPr lang="ru-RU" dirty="0" smtClean="0"/>
              <a:t> </a:t>
            </a:r>
            <a:r>
              <a:rPr lang="ru-RU" dirty="0" smtClean="0"/>
              <a:t>непарного </a:t>
            </a:r>
            <a:r>
              <a:rPr lang="ru-RU" dirty="0" err="1" smtClean="0"/>
              <a:t>степеня</a:t>
            </a:r>
            <a:r>
              <a:rPr lang="ru-RU" dirty="0" smtClean="0"/>
              <a:t> </a:t>
            </a:r>
            <a:r>
              <a:rPr lang="en-US" dirty="0" smtClean="0"/>
              <a:t>n, n &gt; 1, </a:t>
            </a:r>
            <a:r>
              <a:rPr lang="ru-RU" dirty="0" err="1" smtClean="0"/>
              <a:t>з</a:t>
            </a:r>
            <a:r>
              <a:rPr lang="ru-RU" dirty="0" smtClean="0"/>
              <a:t> числа </a:t>
            </a:r>
            <a:r>
              <a:rPr lang="en-US" dirty="0" smtClean="0"/>
              <a:t>a </a:t>
            </a:r>
            <a:r>
              <a:rPr lang="ru-RU" dirty="0" err="1" smtClean="0"/>
              <a:t>позначають</a:t>
            </a:r>
            <a:r>
              <a:rPr lang="ru-RU" dirty="0" smtClean="0"/>
              <a:t> так: </a:t>
            </a:r>
            <a:r>
              <a:rPr lang="en-US" dirty="0" smtClean="0"/>
              <a:t>        (</a:t>
            </a:r>
            <a:r>
              <a:rPr lang="ru-RU" dirty="0" err="1" smtClean="0"/>
              <a:t>читають</a:t>
            </a:r>
            <a:r>
              <a:rPr lang="ru-RU" dirty="0" smtClean="0"/>
              <a:t>: «</a:t>
            </a:r>
            <a:r>
              <a:rPr lang="ru-RU" dirty="0" err="1" smtClean="0"/>
              <a:t>корінь</a:t>
            </a:r>
            <a:r>
              <a:rPr lang="ru-RU" dirty="0" smtClean="0"/>
              <a:t> </a:t>
            </a:r>
            <a:r>
              <a:rPr lang="en-US" dirty="0" smtClean="0"/>
              <a:t>n-</a:t>
            </a:r>
            <a:r>
              <a:rPr lang="ru-RU" dirty="0" smtClean="0"/>
              <a:t>го </a:t>
            </a:r>
            <a:r>
              <a:rPr lang="ru-RU" dirty="0" err="1" smtClean="0"/>
              <a:t>степеня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en-US" dirty="0" smtClean="0"/>
              <a:t>a»). </a:t>
            </a:r>
            <a:endParaRPr lang="en-US" dirty="0" smtClean="0"/>
          </a:p>
          <a:p>
            <a:pPr marL="0" indent="355600">
              <a:buNone/>
            </a:pPr>
            <a:r>
              <a:rPr lang="ru-RU" dirty="0" smtClean="0"/>
              <a:t>Знак</a:t>
            </a:r>
            <a:r>
              <a:rPr lang="en-US" dirty="0" smtClean="0"/>
              <a:t>     </a:t>
            </a:r>
            <a:r>
              <a:rPr lang="ru-RU" dirty="0" smtClean="0"/>
              <a:t> </a:t>
            </a:r>
            <a:r>
              <a:rPr lang="en-US" dirty="0" smtClean="0"/>
              <a:t>    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знаком </a:t>
            </a:r>
            <a:r>
              <a:rPr lang="ru-RU" dirty="0" err="1" smtClean="0">
                <a:solidFill>
                  <a:srgbClr val="00B0F0"/>
                </a:solidFill>
              </a:rPr>
              <a:t>кореня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n-</a:t>
            </a:r>
            <a:r>
              <a:rPr lang="ru-RU" dirty="0" smtClean="0">
                <a:solidFill>
                  <a:srgbClr val="00B0F0"/>
                </a:solidFill>
              </a:rPr>
              <a:t>го </a:t>
            </a:r>
            <a:r>
              <a:rPr lang="ru-RU" dirty="0" err="1" smtClean="0">
                <a:solidFill>
                  <a:srgbClr val="00B0F0"/>
                </a:solidFill>
              </a:rPr>
              <a:t>степеня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радикалом. </a:t>
            </a:r>
            <a:endParaRPr lang="en-US" dirty="0" smtClean="0"/>
          </a:p>
          <a:p>
            <a:pPr marL="0" indent="355600">
              <a:buNone/>
            </a:pPr>
            <a:r>
              <a:rPr lang="ru-RU" dirty="0" err="1" smtClean="0"/>
              <a:t>Вираз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радикалом,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підкореневим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виразом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355600">
              <a:buNone/>
            </a:pP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endParaRPr lang="en-US" dirty="0" smtClean="0"/>
          </a:p>
          <a:p>
            <a:pPr marL="0" indent="355600">
              <a:buNone/>
            </a:pPr>
            <a:r>
              <a:rPr lang="ru-RU" dirty="0" err="1" smtClean="0"/>
              <a:t>Корінь</a:t>
            </a:r>
            <a:r>
              <a:rPr lang="ru-RU" dirty="0" smtClean="0"/>
              <a:t> </a:t>
            </a:r>
            <a:r>
              <a:rPr lang="ru-RU" dirty="0" err="1" smtClean="0"/>
              <a:t>третього</a:t>
            </a:r>
            <a:r>
              <a:rPr lang="ru-RU" dirty="0" smtClean="0"/>
              <a:t> </a:t>
            </a:r>
            <a:r>
              <a:rPr lang="ru-RU" dirty="0" err="1" smtClean="0"/>
              <a:t>степеня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називати</a:t>
            </a:r>
            <a:r>
              <a:rPr lang="ru-RU" dirty="0" smtClean="0"/>
              <a:t> </a:t>
            </a:r>
            <a:r>
              <a:rPr lang="ru-RU" dirty="0" err="1" smtClean="0"/>
              <a:t>кубічним</a:t>
            </a:r>
            <a:r>
              <a:rPr lang="ru-RU" dirty="0" smtClean="0"/>
              <a:t> </a:t>
            </a:r>
            <a:r>
              <a:rPr lang="ru-RU" dirty="0" err="1" smtClean="0"/>
              <a:t>коренем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запис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en-US" dirty="0" smtClean="0"/>
              <a:t>      </a:t>
            </a:r>
            <a:r>
              <a:rPr lang="ru-RU" dirty="0" err="1" smtClean="0"/>
              <a:t>читають</a:t>
            </a:r>
            <a:r>
              <a:rPr lang="ru-RU" dirty="0" smtClean="0"/>
              <a:t>: «</a:t>
            </a:r>
            <a:r>
              <a:rPr lang="ru-RU" dirty="0" err="1" smtClean="0"/>
              <a:t>корінь</a:t>
            </a:r>
            <a:r>
              <a:rPr lang="ru-RU" dirty="0" smtClean="0"/>
              <a:t> </a:t>
            </a:r>
            <a:r>
              <a:rPr lang="ru-RU" dirty="0" err="1" smtClean="0"/>
              <a:t>кубічний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числа </a:t>
            </a:r>
            <a:r>
              <a:rPr lang="ru-RU" dirty="0" smtClean="0"/>
              <a:t>2».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09634"/>
            <a:ext cx="2699792" cy="324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4007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861048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869160"/>
            <a:ext cx="2421743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2090" y="5337753"/>
            <a:ext cx="36317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 уваги!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46737" cy="23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Рівняння </a:t>
            </a:r>
            <a:r>
              <a:rPr lang="en-US" dirty="0" err="1" smtClean="0"/>
              <a:t>x</a:t>
            </a:r>
            <a:r>
              <a:rPr lang="en-US" baseline="30000" dirty="0" err="1" smtClean="0"/>
              <a:t>n</a:t>
            </a:r>
            <a:r>
              <a:rPr lang="uk-UA" i="1" dirty="0" smtClean="0"/>
              <a:t> </a:t>
            </a:r>
            <a:r>
              <a:rPr lang="uk-UA" i="1" dirty="0" smtClean="0"/>
              <a:t>= 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6192688" cy="5760640"/>
          </a:xfrm>
        </p:spPr>
        <p:txBody>
          <a:bodyPr>
            <a:normAutofit fontScale="62500" lnSpcReduction="20000"/>
          </a:bodyPr>
          <a:lstStyle/>
          <a:p>
            <a:pPr marL="0" indent="355600">
              <a:buNone/>
            </a:pPr>
            <a:r>
              <a:rPr lang="uk-UA" dirty="0" smtClean="0"/>
              <a:t>Розглянемо рівняння </a:t>
            </a:r>
            <a:r>
              <a:rPr lang="en-US" dirty="0" err="1" smtClean="0"/>
              <a:t>x</a:t>
            </a:r>
            <a:r>
              <a:rPr lang="en-US" baseline="30000" dirty="0" err="1" smtClean="0"/>
              <a:t>n</a:t>
            </a:r>
            <a:r>
              <a:rPr lang="uk-UA" i="1" dirty="0" smtClean="0"/>
              <a:t> = a, де n — парне натуральне число. </a:t>
            </a:r>
          </a:p>
          <a:p>
            <a:pPr marL="0" indent="355600">
              <a:buFont typeface="+mj-lt"/>
              <a:buAutoNum type="arabicParenR"/>
            </a:pPr>
            <a:r>
              <a:rPr lang="uk-UA" b="1" i="1" dirty="0" smtClean="0">
                <a:solidFill>
                  <a:srgbClr val="00B0F0"/>
                </a:solidFill>
              </a:rPr>
              <a:t>Якщо a &lt; 0, то графіки функцій y = </a:t>
            </a:r>
            <a:r>
              <a:rPr lang="en-US" b="1" dirty="0" err="1" smtClean="0">
                <a:solidFill>
                  <a:srgbClr val="00B0F0"/>
                </a:solidFill>
              </a:rPr>
              <a:t>x</a:t>
            </a:r>
            <a:r>
              <a:rPr lang="en-US" b="1" baseline="30000" dirty="0" err="1" smtClean="0">
                <a:solidFill>
                  <a:srgbClr val="00B0F0"/>
                </a:solidFill>
              </a:rPr>
              <a:t>n</a:t>
            </a:r>
            <a:r>
              <a:rPr lang="uk-UA" b="1" i="1" dirty="0" smtClean="0">
                <a:solidFill>
                  <a:srgbClr val="00B0F0"/>
                </a:solidFill>
              </a:rPr>
              <a:t> і y = a не мають спільних точок; </a:t>
            </a:r>
          </a:p>
          <a:p>
            <a:pPr marL="0" indent="355600">
              <a:buFont typeface="+mj-lt"/>
              <a:buAutoNum type="arabicParenR"/>
            </a:pPr>
            <a:r>
              <a:rPr lang="uk-UA" b="1" i="1" dirty="0" smtClean="0">
                <a:solidFill>
                  <a:srgbClr val="00B0F0"/>
                </a:solidFill>
              </a:rPr>
              <a:t>Якщо  a = 0, то розглядувані графіки мають одну спільну точку; </a:t>
            </a:r>
          </a:p>
          <a:p>
            <a:pPr marL="0" indent="355600">
              <a:buFont typeface="+mj-lt"/>
              <a:buAutoNum type="arabicParenR"/>
            </a:pPr>
            <a:r>
              <a:rPr lang="uk-UA" b="1" i="1" dirty="0" smtClean="0">
                <a:solidFill>
                  <a:srgbClr val="00B0F0"/>
                </a:solidFill>
              </a:rPr>
              <a:t>Якщо a &gt; 0, то спільних точок дві, причому їх абсциси — протилежні числа</a:t>
            </a:r>
            <a:r>
              <a:rPr lang="uk-UA" i="1" dirty="0" smtClean="0"/>
              <a:t> (рис. 79). </a:t>
            </a:r>
          </a:p>
          <a:p>
            <a:pPr marL="0" indent="355600">
              <a:buNone/>
            </a:pPr>
            <a:r>
              <a:rPr lang="uk-UA" i="1" dirty="0" smtClean="0"/>
              <a:t>Тоді можна зробити такий висновок: </a:t>
            </a:r>
          </a:p>
          <a:p>
            <a:pPr marL="0" indent="0">
              <a:buNone/>
            </a:pPr>
            <a:r>
              <a:rPr lang="uk-UA" b="1" i="1" dirty="0" smtClean="0">
                <a:solidFill>
                  <a:srgbClr val="00B050"/>
                </a:solidFill>
              </a:rPr>
              <a:t>якщо n — парне натуральне число, то: </a:t>
            </a:r>
          </a:p>
          <a:p>
            <a:pPr marL="0" indent="355600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00B050"/>
                </a:solidFill>
              </a:rPr>
              <a:t>при a &lt; 0 корінь n-</a:t>
            </a:r>
            <a:r>
              <a:rPr lang="uk-UA" b="1" i="1" dirty="0" err="1" smtClean="0">
                <a:solidFill>
                  <a:srgbClr val="00B050"/>
                </a:solidFill>
              </a:rPr>
              <a:t>го</a:t>
            </a:r>
            <a:r>
              <a:rPr lang="uk-UA" b="1" i="1" dirty="0" smtClean="0">
                <a:solidFill>
                  <a:srgbClr val="00B050"/>
                </a:solidFill>
              </a:rPr>
              <a:t> степеня з числа a не існує; </a:t>
            </a:r>
          </a:p>
          <a:p>
            <a:pPr marL="0" indent="355600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00B050"/>
                </a:solidFill>
              </a:rPr>
              <a:t>при a = 0 корінь n-</a:t>
            </a:r>
            <a:r>
              <a:rPr lang="uk-UA" b="1" i="1" dirty="0" err="1" smtClean="0">
                <a:solidFill>
                  <a:srgbClr val="00B050"/>
                </a:solidFill>
              </a:rPr>
              <a:t>го</a:t>
            </a:r>
            <a:r>
              <a:rPr lang="uk-UA" b="1" i="1" dirty="0" smtClean="0">
                <a:solidFill>
                  <a:srgbClr val="00B050"/>
                </a:solidFill>
              </a:rPr>
              <a:t> степеня з числа a дорівнює 0; </a:t>
            </a:r>
          </a:p>
          <a:p>
            <a:pPr marL="0" indent="355600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00B050"/>
                </a:solidFill>
              </a:rPr>
              <a:t>при a &gt; 0 існують два протилежні числа, які є коренями n-</a:t>
            </a:r>
            <a:r>
              <a:rPr lang="uk-UA" b="1" i="1" dirty="0" err="1" smtClean="0">
                <a:solidFill>
                  <a:srgbClr val="00B050"/>
                </a:solidFill>
              </a:rPr>
              <a:t>го</a:t>
            </a:r>
            <a:r>
              <a:rPr lang="uk-UA" b="1" i="1" dirty="0" smtClean="0">
                <a:solidFill>
                  <a:srgbClr val="00B050"/>
                </a:solidFill>
              </a:rPr>
              <a:t> степеня з числа a.</a:t>
            </a:r>
          </a:p>
          <a:p>
            <a:pPr marL="0" indent="355600">
              <a:buNone/>
            </a:pPr>
            <a:r>
              <a:rPr lang="ru-RU" dirty="0" smtClean="0"/>
              <a:t>З </a:t>
            </a:r>
            <a:r>
              <a:rPr lang="ru-RU" dirty="0" err="1" smtClean="0"/>
              <a:t>рисунків</a:t>
            </a:r>
            <a:r>
              <a:rPr lang="ru-RU" dirty="0" smtClean="0"/>
              <a:t> 78 </a:t>
            </a:r>
            <a:r>
              <a:rPr lang="ru-RU" dirty="0" err="1" smtClean="0"/>
              <a:t>і</a:t>
            </a:r>
            <a:r>
              <a:rPr lang="ru-RU" dirty="0" smtClean="0"/>
              <a:t> 79 видно,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рівняння</a:t>
            </a:r>
            <a:r>
              <a:rPr lang="ru-RU" dirty="0" smtClean="0"/>
              <a:t> </a:t>
            </a:r>
            <a:r>
              <a:rPr lang="en-US" dirty="0" err="1" smtClean="0"/>
              <a:t>x</a:t>
            </a:r>
            <a:r>
              <a:rPr lang="en-US" baseline="30000" dirty="0" err="1" smtClean="0"/>
              <a:t>n</a:t>
            </a:r>
            <a:r>
              <a:rPr lang="en-US" i="1" dirty="0" smtClean="0"/>
              <a:t> </a:t>
            </a:r>
            <a:r>
              <a:rPr lang="en-US" i="1" dirty="0" smtClean="0"/>
              <a:t>= a </a:t>
            </a:r>
            <a:r>
              <a:rPr lang="ru-RU" i="1" dirty="0" smtClean="0"/>
              <a:t>при </a:t>
            </a:r>
            <a:r>
              <a:rPr lang="en-US" i="1" dirty="0" smtClean="0"/>
              <a:t>a </a:t>
            </a:r>
            <a:r>
              <a:rPr lang="en-US" i="1" dirty="0" smtClean="0">
                <a:latin typeface="Sylfaen"/>
              </a:rPr>
              <a:t>≥</a:t>
            </a:r>
            <a:r>
              <a:rPr lang="en-US" i="1" dirty="0" smtClean="0"/>
              <a:t> </a:t>
            </a:r>
            <a:r>
              <a:rPr lang="en-US" i="1" dirty="0" smtClean="0"/>
              <a:t>0 </a:t>
            </a:r>
            <a:r>
              <a:rPr lang="ru-RU" i="1" dirty="0" err="1" smtClean="0"/>
              <a:t>обов’язково</a:t>
            </a:r>
            <a:r>
              <a:rPr lang="ru-RU" i="1" dirty="0" smtClean="0"/>
              <a:t> </a:t>
            </a:r>
            <a:r>
              <a:rPr lang="ru-RU" i="1" dirty="0" err="1" smtClean="0"/>
              <a:t>має</a:t>
            </a:r>
            <a:r>
              <a:rPr lang="ru-RU" i="1" dirty="0" smtClean="0"/>
              <a:t> один </a:t>
            </a:r>
            <a:r>
              <a:rPr lang="ru-RU" i="1" dirty="0" err="1" smtClean="0"/>
              <a:t>невід’ємний</a:t>
            </a:r>
            <a:r>
              <a:rPr lang="ru-RU" i="1" dirty="0" smtClean="0"/>
              <a:t> </a:t>
            </a:r>
            <a:r>
              <a:rPr lang="ru-RU" i="1" dirty="0" err="1" smtClean="0"/>
              <a:t>корінь</a:t>
            </a:r>
            <a:r>
              <a:rPr lang="ru-RU" i="1" dirty="0" smtClean="0"/>
              <a:t>. </a:t>
            </a:r>
            <a:endParaRPr lang="ru-RU" i="1" dirty="0" smtClean="0"/>
          </a:p>
          <a:p>
            <a:pPr marL="0" indent="355600">
              <a:buNone/>
            </a:pP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називають</a:t>
            </a:r>
            <a:r>
              <a:rPr lang="ru-RU" i="1" dirty="0" smtClean="0"/>
              <a:t> </a:t>
            </a:r>
            <a:r>
              <a:rPr lang="ru-RU" b="1" i="1" dirty="0" err="1" smtClean="0"/>
              <a:t>арифметичним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коренем</a:t>
            </a:r>
            <a:r>
              <a:rPr lang="ru-RU" b="1" i="1" dirty="0" smtClean="0"/>
              <a:t> </a:t>
            </a:r>
            <a:r>
              <a:rPr lang="en-US" b="1" i="1" dirty="0" smtClean="0"/>
              <a:t>n-</a:t>
            </a:r>
            <a:r>
              <a:rPr lang="ru-RU" b="1" i="1" dirty="0" smtClean="0"/>
              <a:t>го </a:t>
            </a:r>
            <a:r>
              <a:rPr lang="ru-RU" b="1" i="1" dirty="0" err="1" smtClean="0"/>
              <a:t>степеня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числа </a:t>
            </a:r>
            <a:r>
              <a:rPr lang="en-US" b="1" i="1" dirty="0" smtClean="0"/>
              <a:t>a.</a:t>
            </a:r>
            <a:endParaRPr lang="uk-UA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6773" y="1844824"/>
            <a:ext cx="28672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Арифметичний корінь </a:t>
            </a:r>
            <a:r>
              <a:rPr lang="uk-UA" b="1" i="1" dirty="0" smtClean="0"/>
              <a:t>n-</a:t>
            </a:r>
            <a:r>
              <a:rPr lang="uk-UA" b="1" i="1" dirty="0" err="1" smtClean="0"/>
              <a:t>го</a:t>
            </a:r>
            <a:r>
              <a:rPr lang="uk-UA" b="1" i="1" dirty="0" smtClean="0"/>
              <a:t> степеня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Означення. Арифметичним коренем n-</a:t>
            </a:r>
            <a:r>
              <a:rPr lang="uk-UA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uk-U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степеня з невід’ємного числа a, де n ∈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n &gt; 1, називають таке невід’ємне число, n-й степінь якого дорівнює a. 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Арифметичний корінь n-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степеня з невід’ємного числа a позначають так: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2492896"/>
            <a:ext cx="6750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865691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Позначення</a:t>
            </a:r>
            <a:r>
              <a:rPr lang="en-US" dirty="0" smtClean="0"/>
              <a:t> </a:t>
            </a:r>
            <a:r>
              <a:rPr lang="uk-UA" dirty="0" smtClean="0"/>
              <a:t>арифметичного </a:t>
            </a:r>
            <a:r>
              <a:rPr lang="uk-UA" dirty="0" smtClean="0"/>
              <a:t>кореня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217443"/>
          </a:xfrm>
        </p:spPr>
        <p:txBody>
          <a:bodyPr/>
          <a:lstStyle/>
          <a:p>
            <a:pPr marL="0" indent="355600">
              <a:buFont typeface="+mj-lt"/>
              <a:buAutoNum type="arabicParenR"/>
            </a:pPr>
            <a:r>
              <a:rPr lang="uk-UA" dirty="0" smtClean="0"/>
              <a:t>Для позначення арифметичного кореня </a:t>
            </a:r>
            <a:r>
              <a:rPr lang="uk-UA" i="1" dirty="0" smtClean="0"/>
              <a:t>n-</a:t>
            </a:r>
            <a:r>
              <a:rPr lang="uk-UA" i="1" dirty="0" err="1" smtClean="0"/>
              <a:t>го</a:t>
            </a:r>
            <a:r>
              <a:rPr lang="uk-UA" i="1" dirty="0" smtClean="0"/>
              <a:t> степеня з невід’ємного числа a і кореня непарного степеня n з числа a використовують один і той самий запис:  </a:t>
            </a:r>
            <a:endParaRPr lang="en-US" i="1" dirty="0" smtClean="0"/>
          </a:p>
          <a:p>
            <a:pPr marL="0" indent="355600">
              <a:buFont typeface="+mj-lt"/>
              <a:buAutoNum type="arabicParenR"/>
            </a:pPr>
            <a:r>
              <a:rPr lang="uk-UA" i="1" dirty="0" smtClean="0"/>
              <a:t>Запис</a:t>
            </a:r>
            <a:r>
              <a:rPr lang="en-US" i="1" dirty="0" smtClean="0"/>
              <a:t>       </a:t>
            </a:r>
            <a:r>
              <a:rPr lang="uk-UA" i="1" dirty="0" smtClean="0"/>
              <a:t>, k ∈ </a:t>
            </a:r>
            <a:r>
              <a:rPr lang="en-US" i="1" dirty="0" smtClean="0"/>
              <a:t>N</a:t>
            </a:r>
            <a:r>
              <a:rPr lang="uk-UA" i="1" dirty="0" smtClean="0"/>
              <a:t>, використовують тільки для позначення арифметичного кореня. </a:t>
            </a:r>
            <a:endParaRPr lang="en-US" i="1" dirty="0" smtClean="0"/>
          </a:p>
          <a:p>
            <a:pPr marL="0" indent="355600">
              <a:buFont typeface="+mj-lt"/>
              <a:buAutoNum type="arabicParenR"/>
            </a:pPr>
            <a:r>
              <a:rPr lang="uk-UA" i="1" dirty="0" smtClean="0"/>
              <a:t>Корінь</a:t>
            </a:r>
            <a:r>
              <a:rPr lang="en-US" i="1" dirty="0" smtClean="0"/>
              <a:t> </a:t>
            </a:r>
            <a:r>
              <a:rPr lang="uk-UA" i="1" dirty="0" smtClean="0"/>
              <a:t>парного степеня з числа a не має позначення.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20888"/>
            <a:ext cx="514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068960"/>
            <a:ext cx="495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0575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093296"/>
            <a:ext cx="5286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644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Алгебра і початки аналізу. 10 клас (за підручником Мерзляк А. Г.) </vt:lpstr>
      <vt:lpstr>Тема уроку: Означення кореня n-го степеня </vt:lpstr>
      <vt:lpstr>Корінь n–го степеня з числа а</vt:lpstr>
      <vt:lpstr>Корінь n-го степеня, n - непарне</vt:lpstr>
      <vt:lpstr>До уваги!</vt:lpstr>
      <vt:lpstr>Рівняння xn = a</vt:lpstr>
      <vt:lpstr>Арифметичний корінь n-го степеня</vt:lpstr>
      <vt:lpstr>Позначення арифметичного кореня</vt:lpstr>
      <vt:lpstr>Слайд 9</vt:lpstr>
      <vt:lpstr>Первинне закріплення вивченого матеріалу</vt:lpstr>
      <vt:lpstr>Тренувальні вправи</vt:lpstr>
      <vt:lpstr>Тренувальні вправи</vt:lpstr>
      <vt:lpstr>Тренувальні вправи</vt:lpstr>
      <vt:lpstr>Тренувальні вправи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KEKC</dc:creator>
  <cp:lastModifiedBy>KEKC</cp:lastModifiedBy>
  <cp:revision>11</cp:revision>
  <dcterms:created xsi:type="dcterms:W3CDTF">2012-06-28T17:02:23Z</dcterms:created>
  <dcterms:modified xsi:type="dcterms:W3CDTF">2012-06-29T10:24:50Z</dcterms:modified>
</cp:coreProperties>
</file>