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58" r:id="rId6"/>
    <p:sldId id="268" r:id="rId7"/>
    <p:sldId id="271" r:id="rId8"/>
    <p:sldId id="259" r:id="rId9"/>
    <p:sldId id="270" r:id="rId10"/>
    <p:sldId id="269" r:id="rId11"/>
    <p:sldId id="260" r:id="rId12"/>
    <p:sldId id="272" r:id="rId13"/>
    <p:sldId id="273" r:id="rId14"/>
    <p:sldId id="261" r:id="rId15"/>
    <p:sldId id="262" r:id="rId16"/>
    <p:sldId id="263" r:id="rId17"/>
    <p:sldId id="264" r:id="rId18"/>
    <p:sldId id="265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8A841-9841-4C5D-8439-4BFCF156249C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7DFA-165A-47C2-A96E-0D108214DA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56857"/>
            <a:ext cx="9144000" cy="3701143"/>
          </a:xfrm>
          <a:prstGeom prst="rect">
            <a:avLst/>
          </a:prstGeom>
        </p:spPr>
      </p:pic>
      <p:pic>
        <p:nvPicPr>
          <p:cNvPr id="5" name="Рисунок 4" descr="п1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31409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b="1" dirty="0" smtClean="0"/>
              <a:t>Мерзляк А. Г.)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261" y="4941168"/>
            <a:ext cx="6248572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i="1" dirty="0" smtClean="0"/>
              <a:t>Об’єднання множин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4320480"/>
          </a:xfrm>
        </p:spPr>
        <p:txBody>
          <a:bodyPr>
            <a:normAutofit fontScale="55000" lnSpcReduction="2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Об’єднанням множин A і B називають множину, яка складається з усіх елементів, що належать хоча б одній з цих множин: або множині A, або множині B. </a:t>
            </a:r>
          </a:p>
          <a:p>
            <a:pPr marL="0" indent="355600">
              <a:buNone/>
            </a:pPr>
            <a:r>
              <a:rPr lang="uk-UA" b="1" i="1" dirty="0" smtClean="0"/>
              <a:t>Об’єднання множин A і B позначають так: </a:t>
            </a:r>
            <a:r>
              <a:rPr lang="uk-UA" b="1" i="1" dirty="0" smtClean="0">
                <a:solidFill>
                  <a:srgbClr val="C00000"/>
                </a:solidFill>
              </a:rPr>
              <a:t>A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uk-UA" b="1" i="1" dirty="0" smtClean="0">
                <a:solidFill>
                  <a:srgbClr val="C00000"/>
                </a:solidFill>
              </a:rPr>
              <a:t> B</a:t>
            </a:r>
            <a:r>
              <a:rPr lang="uk-UA" b="1" i="1" dirty="0" smtClean="0"/>
              <a:t>. </a:t>
            </a:r>
          </a:p>
          <a:p>
            <a:pPr marL="0" indent="355600">
              <a:buNone/>
            </a:pPr>
            <a:r>
              <a:rPr lang="uk-UA" b="1" i="1" dirty="0" smtClean="0"/>
              <a:t>Наприклад, </a:t>
            </a:r>
          </a:p>
          <a:p>
            <a:pPr marL="0" indent="355600">
              <a:buNone/>
            </a:pPr>
            <a:r>
              <a:rPr lang="uk-UA" b="1" i="1" dirty="0" smtClean="0"/>
              <a:t>(–3; 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(0; 2] = (–3; 2], (–∞; 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[–1; +∞) = (–∞; +∞).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Об’єднання множин ірраціональних і раціональних чисел дорівнює множині дійсних чисел</a:t>
            </a:r>
            <a:r>
              <a:rPr lang="uk-UA" b="1" i="1" dirty="0" smtClean="0"/>
              <a:t>. </a:t>
            </a:r>
          </a:p>
          <a:p>
            <a:pPr marL="0" indent="355600">
              <a:buNone/>
            </a:pPr>
            <a:r>
              <a:rPr lang="uk-UA" b="1" i="1" dirty="0" smtClean="0"/>
              <a:t>Зауважимо, що </a:t>
            </a:r>
            <a:r>
              <a:rPr lang="uk-UA" b="1" i="1" dirty="0" smtClean="0">
                <a:solidFill>
                  <a:srgbClr val="C00000"/>
                </a:solidFill>
              </a:rPr>
              <a:t>A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en-US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∅ = A</a:t>
            </a:r>
            <a:r>
              <a:rPr lang="uk-UA" b="1" i="1" dirty="0" smtClean="0"/>
              <a:t>. </a:t>
            </a:r>
          </a:p>
          <a:p>
            <a:pPr marL="0" indent="355600">
              <a:buNone/>
            </a:pPr>
            <a:r>
              <a:rPr lang="uk-UA" b="1" i="1" dirty="0" smtClean="0"/>
              <a:t>З означення об’єднання двох множин випливає, що коли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A ⊂ B, то A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uk-UA" b="1" i="1" dirty="0" smtClean="0">
                <a:solidFill>
                  <a:srgbClr val="C00000"/>
                </a:solidFill>
              </a:rPr>
              <a:t> B = В</a:t>
            </a:r>
            <a:r>
              <a:rPr lang="uk-UA" b="1" i="1" dirty="0" smtClean="0"/>
              <a:t>,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зокрема,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якщо B = A, то A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en-US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 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 = A</a:t>
            </a:r>
            <a:r>
              <a:rPr lang="uk-UA" b="1" i="1" dirty="0" smtClean="0"/>
              <a:t>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Наприклад, </a:t>
            </a:r>
            <a:r>
              <a:rPr lang="en-US" b="1" i="1" dirty="0" smtClean="0">
                <a:solidFill>
                  <a:srgbClr val="C00000"/>
                </a:solidFill>
              </a:rPr>
              <a:t>Q </a:t>
            </a:r>
            <a:r>
              <a:rPr lang="en-US" b="1" i="1" dirty="0" smtClean="0">
                <a:solidFill>
                  <a:srgbClr val="C00000"/>
                </a:solidFill>
                <a:sym typeface="Symbol"/>
              </a:rPr>
              <a:t> Z = Q</a:t>
            </a:r>
            <a:r>
              <a:rPr lang="uk-UA" b="1" i="1" dirty="0" smtClean="0">
                <a:solidFill>
                  <a:srgbClr val="C00000"/>
                </a:solidFill>
              </a:rPr>
              <a:t>, </a:t>
            </a:r>
            <a:r>
              <a:rPr lang="en-US" b="1" i="1" dirty="0" smtClean="0">
                <a:solidFill>
                  <a:srgbClr val="C00000"/>
                </a:solidFill>
              </a:rPr>
              <a:t>N </a:t>
            </a:r>
            <a:r>
              <a:rPr lang="en-US" b="1" i="1" dirty="0" smtClean="0">
                <a:solidFill>
                  <a:srgbClr val="C00000"/>
                </a:solidFill>
                <a:sym typeface="Symbol"/>
              </a:rPr>
              <a:t> R = R</a:t>
            </a:r>
            <a:r>
              <a:rPr lang="uk-UA" b="1" i="1" dirty="0" smtClean="0"/>
              <a:t>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Об’єднання множин зручно ілюструвати за допомогою діаграм Ейлера. На рисунку 6 заштрихована фігура зображує множину A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B.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 уваги!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5600">
              <a:buNone/>
            </a:pPr>
            <a:r>
              <a:rPr lang="uk-UA" dirty="0" smtClean="0"/>
              <a:t>Якщо треба знайти об’єднання множин розв’язків рівнянь (нерівностей), то кажуть, що треба розв’язати </a:t>
            </a:r>
            <a:r>
              <a:rPr lang="uk-UA" b="1" dirty="0" smtClean="0"/>
              <a:t>сукупність рівнянь (нерівностей). </a:t>
            </a:r>
          </a:p>
          <a:p>
            <a:pPr marL="0" indent="355600">
              <a:buNone/>
            </a:pPr>
            <a:r>
              <a:rPr lang="uk-UA" dirty="0" smtClean="0"/>
              <a:t>Сукупність записують за допомогою квадратної дужки. Так, щоб розв’язати рівняння (</a:t>
            </a:r>
            <a:r>
              <a:rPr lang="uk-UA" i="1" dirty="0" smtClean="0"/>
              <a:t>x</a:t>
            </a:r>
            <a:r>
              <a:rPr lang="uk-UA" i="1" baseline="30000" dirty="0" smtClean="0"/>
              <a:t>2</a:t>
            </a:r>
            <a:r>
              <a:rPr lang="uk-UA" i="1" dirty="0" smtClean="0"/>
              <a:t> – x) (x</a:t>
            </a:r>
            <a:r>
              <a:rPr lang="uk-UA" i="1" baseline="30000" dirty="0" smtClean="0"/>
              <a:t>2</a:t>
            </a:r>
            <a:r>
              <a:rPr lang="uk-UA" i="1" dirty="0" smtClean="0"/>
              <a:t> – 1) = 0, треба розв’язати сукупність рівнянь </a:t>
            </a:r>
          </a:p>
          <a:p>
            <a:pPr marL="0" indent="355600">
              <a:buNone/>
            </a:pPr>
            <a:endParaRPr lang="uk-UA" i="1" dirty="0" smtClean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5229200"/>
            <a:ext cx="2304256" cy="133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/>
              <a:t>Яку </a:t>
            </a:r>
            <a:r>
              <a:rPr lang="ru-RU" b="1" i="1" dirty="0" err="1"/>
              <a:t>множину</a:t>
            </a:r>
            <a:r>
              <a:rPr lang="ru-RU" b="1" i="1" dirty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 err="1"/>
              <a:t>підмножиною</a:t>
            </a:r>
            <a:r>
              <a:rPr lang="ru-RU" b="1" i="1" dirty="0"/>
              <a:t> </a:t>
            </a:r>
            <a:r>
              <a:rPr lang="ru-RU" b="1" i="1" dirty="0" err="1"/>
              <a:t>даної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? </a:t>
            </a:r>
            <a:endParaRPr lang="ru-RU" b="1" i="1" dirty="0" smtClean="0"/>
          </a:p>
          <a:p>
            <a:pPr marL="514350" indent="-514350">
              <a:buAutoNum type="arabicPeriod"/>
            </a:pPr>
            <a:r>
              <a:rPr lang="ru-RU" b="1" i="1" dirty="0" smtClean="0"/>
              <a:t>Як </a:t>
            </a:r>
            <a:r>
              <a:rPr lang="ru-RU" b="1" i="1" dirty="0" err="1"/>
              <a:t>наочно</a:t>
            </a:r>
            <a:r>
              <a:rPr lang="ru-RU" b="1" i="1" dirty="0"/>
              <a:t> </a:t>
            </a:r>
            <a:r>
              <a:rPr lang="ru-RU" b="1" i="1" dirty="0" err="1"/>
              <a:t>ілюструють</a:t>
            </a:r>
            <a:r>
              <a:rPr lang="ru-RU" b="1" i="1" dirty="0"/>
              <a:t> </a:t>
            </a:r>
            <a:r>
              <a:rPr lang="ru-RU" b="1" i="1" dirty="0" err="1"/>
              <a:t>співвідношення</a:t>
            </a:r>
            <a:r>
              <a:rPr lang="ru-RU" b="1" i="1" dirty="0"/>
              <a:t> </a:t>
            </a:r>
            <a:r>
              <a:rPr lang="ru-RU" b="1" i="1" dirty="0" err="1"/>
              <a:t>між</a:t>
            </a:r>
            <a:r>
              <a:rPr lang="ru-RU" b="1" i="1" dirty="0"/>
              <a:t> </a:t>
            </a:r>
            <a:r>
              <a:rPr lang="ru-RU" b="1" i="1" dirty="0" err="1"/>
              <a:t>множинами</a:t>
            </a:r>
            <a:r>
              <a:rPr lang="ru-RU" b="1" i="1" dirty="0"/>
              <a:t>? </a:t>
            </a:r>
            <a:endParaRPr lang="ru-RU" b="1" i="1" dirty="0" smtClean="0"/>
          </a:p>
          <a:p>
            <a:pPr marL="514350" indent="-514350">
              <a:buAutoNum type="arabicPeriod"/>
            </a:pPr>
            <a:r>
              <a:rPr lang="ru-RU" b="1" i="1" dirty="0" smtClean="0"/>
              <a:t>Яка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підмножиною</a:t>
            </a:r>
            <a:r>
              <a:rPr lang="ru-RU" b="1" i="1" dirty="0"/>
              <a:t> </a:t>
            </a:r>
            <a:r>
              <a:rPr lang="ru-RU" b="1" i="1" dirty="0" err="1"/>
              <a:t>будь-якої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? </a:t>
            </a:r>
            <a:endParaRPr lang="ru-RU" b="1" i="1" dirty="0" smtClean="0"/>
          </a:p>
          <a:p>
            <a:pPr marL="514350" indent="-514350">
              <a:buAutoNum type="arabicPeriod"/>
            </a:pP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 err="1"/>
              <a:t>перетином</a:t>
            </a:r>
            <a:r>
              <a:rPr lang="ru-RU" b="1" i="1" dirty="0"/>
              <a:t>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множин</a:t>
            </a:r>
            <a:r>
              <a:rPr lang="ru-RU" b="1" i="1" dirty="0"/>
              <a:t>? </a:t>
            </a:r>
            <a:endParaRPr lang="ru-RU" b="1" i="1" dirty="0" smtClean="0"/>
          </a:p>
          <a:p>
            <a:pPr marL="514350" indent="-514350">
              <a:buAutoNum type="arabicPeriod"/>
            </a:pP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 err="1"/>
              <a:t>об’єднанням</a:t>
            </a:r>
            <a:r>
              <a:rPr lang="ru-RU" b="1" i="1" dirty="0"/>
              <a:t>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множин</a:t>
            </a:r>
            <a:r>
              <a:rPr lang="ru-RU" b="1" i="1" dirty="0"/>
              <a:t>? </a:t>
            </a:r>
            <a:endParaRPr lang="ru-RU" b="1" i="1" dirty="0" smtClean="0"/>
          </a:p>
          <a:p>
            <a:pPr marL="514350" indent="-514350">
              <a:buAutoNum type="arabicPeriod"/>
            </a:pPr>
            <a:r>
              <a:rPr lang="ru-RU" b="1" i="1" dirty="0" smtClean="0"/>
              <a:t>Як </a:t>
            </a:r>
            <a:r>
              <a:rPr lang="ru-RU" b="1" i="1" dirty="0"/>
              <a:t>за </a:t>
            </a:r>
            <a:r>
              <a:rPr lang="ru-RU" b="1" i="1" dirty="0" err="1"/>
              <a:t>допомогою</a:t>
            </a:r>
            <a:r>
              <a:rPr lang="ru-RU" b="1" i="1" dirty="0"/>
              <a:t> </a:t>
            </a:r>
            <a:r>
              <a:rPr lang="ru-RU" b="1" i="1" dirty="0" err="1"/>
              <a:t>діаграм</a:t>
            </a:r>
            <a:r>
              <a:rPr lang="ru-RU" b="1" i="1" dirty="0"/>
              <a:t> </a:t>
            </a:r>
            <a:r>
              <a:rPr lang="ru-RU" b="1" i="1" dirty="0" err="1"/>
              <a:t>Ейлера</a:t>
            </a:r>
            <a:r>
              <a:rPr lang="ru-RU" b="1" i="1" dirty="0"/>
              <a:t> </a:t>
            </a:r>
            <a:r>
              <a:rPr lang="ru-RU" b="1" i="1" dirty="0" err="1"/>
              <a:t>ілюструють</a:t>
            </a:r>
            <a:r>
              <a:rPr lang="ru-RU" b="1" i="1" dirty="0"/>
              <a:t> </a:t>
            </a:r>
            <a:r>
              <a:rPr lang="ru-RU" b="1" i="1" dirty="0" err="1"/>
              <a:t>перетин</a:t>
            </a:r>
            <a:r>
              <a:rPr lang="ru-RU" b="1" i="1" dirty="0"/>
              <a:t> (</a:t>
            </a:r>
            <a:r>
              <a:rPr lang="ru-RU" b="1" i="1" dirty="0" err="1" smtClean="0"/>
              <a:t>об’єднання</a:t>
            </a:r>
            <a:r>
              <a:rPr lang="ru-RU" b="1" i="1" dirty="0"/>
              <a:t>)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множин</a:t>
            </a:r>
            <a:r>
              <a:rPr lang="ru-RU" b="1" i="1" dirty="0"/>
              <a:t>? </a:t>
            </a:r>
            <a:endParaRPr lang="ru-RU" b="1" i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Усне виконання вправ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07342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b="1" i="1" dirty="0" smtClean="0"/>
              <a:t>15</a:t>
            </a:r>
            <a:r>
              <a:rPr lang="ru-RU" b="1" i="1" dirty="0"/>
              <a:t>.° </a:t>
            </a:r>
            <a:r>
              <a:rPr lang="ru-RU" b="1" i="1" dirty="0" err="1"/>
              <a:t>Назвіть</a:t>
            </a:r>
            <a:r>
              <a:rPr lang="ru-RU" b="1" i="1" dirty="0"/>
              <a:t> </a:t>
            </a:r>
            <a:r>
              <a:rPr lang="ru-RU" b="1" i="1" dirty="0" err="1"/>
              <a:t>кілька</a:t>
            </a:r>
            <a:r>
              <a:rPr lang="ru-RU" b="1" i="1" dirty="0"/>
              <a:t> </a:t>
            </a:r>
            <a:r>
              <a:rPr lang="ru-RU" b="1" i="1" dirty="0" err="1"/>
              <a:t>підмножин</a:t>
            </a:r>
            <a:r>
              <a:rPr lang="ru-RU" b="1" i="1" dirty="0"/>
              <a:t> </a:t>
            </a:r>
            <a:r>
              <a:rPr lang="ru-RU" b="1" i="1" dirty="0" err="1"/>
              <a:t>учнів</a:t>
            </a:r>
            <a:r>
              <a:rPr lang="ru-RU" b="1" i="1" dirty="0"/>
              <a:t> </a:t>
            </a:r>
            <a:r>
              <a:rPr lang="ru-RU" b="1" i="1" dirty="0" err="1"/>
              <a:t>вашого</a:t>
            </a:r>
            <a:r>
              <a:rPr lang="ru-RU" b="1" i="1" dirty="0"/>
              <a:t> </a:t>
            </a:r>
            <a:r>
              <a:rPr lang="ru-RU" b="1" i="1" dirty="0" err="1"/>
              <a:t>класу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514350" indent="-514350">
              <a:buNone/>
            </a:pPr>
            <a:r>
              <a:rPr lang="ru-RU" b="1" i="1" dirty="0" smtClean="0"/>
              <a:t>16</a:t>
            </a:r>
            <a:r>
              <a:rPr lang="ru-RU" b="1" i="1" dirty="0"/>
              <a:t>.° </a:t>
            </a:r>
            <a:r>
              <a:rPr lang="ru-RU" b="1" i="1" dirty="0" err="1"/>
              <a:t>Назвіть</a:t>
            </a:r>
            <a:r>
              <a:rPr lang="ru-RU" b="1" i="1" dirty="0"/>
              <a:t> </a:t>
            </a:r>
            <a:r>
              <a:rPr lang="ru-RU" b="1" i="1" dirty="0" err="1"/>
              <a:t>які-небудь</a:t>
            </a:r>
            <a:r>
              <a:rPr lang="ru-RU" b="1" i="1" dirty="0"/>
              <a:t> </a:t>
            </a:r>
            <a:r>
              <a:rPr lang="ru-RU" b="1" i="1" dirty="0" err="1"/>
              <a:t>геометричні</a:t>
            </a:r>
            <a:r>
              <a:rPr lang="ru-RU" b="1" i="1" dirty="0"/>
              <a:t> </a:t>
            </a:r>
            <a:r>
              <a:rPr lang="ru-RU" b="1" i="1" dirty="0" err="1"/>
              <a:t>фігури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підмножинами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 </a:t>
            </a:r>
            <a:r>
              <a:rPr lang="ru-RU" b="1" i="1" dirty="0" err="1"/>
              <a:t>точок</a:t>
            </a:r>
            <a:r>
              <a:rPr lang="ru-RU" b="1" i="1" dirty="0"/>
              <a:t> </a:t>
            </a:r>
            <a:r>
              <a:rPr lang="ru-RU" b="1" i="1" dirty="0" err="1"/>
              <a:t>прямої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514350" indent="-514350">
              <a:buNone/>
            </a:pPr>
            <a:r>
              <a:rPr lang="ru-RU" b="1" i="1" dirty="0" smtClean="0"/>
              <a:t>17</a:t>
            </a:r>
            <a:r>
              <a:rPr lang="ru-RU" b="1" i="1" dirty="0"/>
              <a:t>.° </a:t>
            </a:r>
            <a:r>
              <a:rPr lang="ru-RU" b="1" i="1" dirty="0" err="1"/>
              <a:t>Назвіть</a:t>
            </a:r>
            <a:r>
              <a:rPr lang="ru-RU" b="1" i="1" dirty="0"/>
              <a:t> </a:t>
            </a:r>
            <a:r>
              <a:rPr lang="ru-RU" b="1" i="1" dirty="0" err="1"/>
              <a:t>які-небудь</a:t>
            </a:r>
            <a:r>
              <a:rPr lang="ru-RU" b="1" i="1" dirty="0"/>
              <a:t> </a:t>
            </a:r>
            <a:r>
              <a:rPr lang="ru-RU" b="1" i="1" dirty="0" err="1"/>
              <a:t>геометричні</a:t>
            </a:r>
            <a:r>
              <a:rPr lang="ru-RU" b="1" i="1" dirty="0"/>
              <a:t> </a:t>
            </a:r>
            <a:r>
              <a:rPr lang="ru-RU" b="1" i="1" dirty="0" err="1"/>
              <a:t>фігури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підмножинами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 </a:t>
            </a:r>
            <a:r>
              <a:rPr lang="ru-RU" b="1" i="1" dirty="0" err="1"/>
              <a:t>точок</a:t>
            </a:r>
            <a:r>
              <a:rPr lang="ru-RU" b="1" i="1" dirty="0"/>
              <a:t> круга. </a:t>
            </a:r>
            <a:endParaRPr lang="ru-RU" b="1" i="1" dirty="0" smtClean="0"/>
          </a:p>
          <a:p>
            <a:pPr marL="514350" indent="-514350">
              <a:buNone/>
            </a:pPr>
            <a:r>
              <a:rPr lang="ru-RU" b="1" i="1" dirty="0" smtClean="0"/>
              <a:t>18</a:t>
            </a:r>
            <a:r>
              <a:rPr lang="ru-RU" b="1" i="1" dirty="0"/>
              <a:t>.° Нехай </a:t>
            </a:r>
            <a:r>
              <a:rPr lang="en-US" b="1" i="1" dirty="0"/>
              <a:t>A — </a:t>
            </a:r>
            <a:r>
              <a:rPr lang="ru-RU" b="1" i="1" dirty="0" err="1"/>
              <a:t>множина</a:t>
            </a:r>
            <a:r>
              <a:rPr lang="ru-RU" b="1" i="1" dirty="0"/>
              <a:t> букв у </a:t>
            </a:r>
            <a:r>
              <a:rPr lang="ru-RU" b="1" i="1" dirty="0" err="1"/>
              <a:t>слові</a:t>
            </a:r>
            <a:r>
              <a:rPr lang="ru-RU" b="1" i="1" dirty="0"/>
              <a:t> «координата». </a:t>
            </a:r>
            <a:r>
              <a:rPr lang="ru-RU" b="1" i="1" dirty="0" err="1"/>
              <a:t>Множина</a:t>
            </a:r>
            <a:r>
              <a:rPr lang="ru-RU" b="1" i="1" dirty="0"/>
              <a:t> букв </a:t>
            </a:r>
            <a:r>
              <a:rPr lang="ru-RU" b="1" i="1" dirty="0" err="1"/>
              <a:t>якого</a:t>
            </a:r>
            <a:r>
              <a:rPr lang="ru-RU" b="1" i="1" dirty="0"/>
              <a:t> слова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підмножиною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 </a:t>
            </a:r>
            <a:r>
              <a:rPr lang="en-US" b="1" i="1" dirty="0"/>
              <a:t>A: </a:t>
            </a:r>
            <a:endParaRPr lang="uk-UA" b="1" i="1" dirty="0" smtClean="0"/>
          </a:p>
          <a:p>
            <a:pPr marL="514350" indent="-514350">
              <a:buAutoNum type="arabicParenR"/>
            </a:pPr>
            <a:r>
              <a:rPr lang="ru-RU" sz="2600" b="1" i="1" dirty="0" smtClean="0"/>
              <a:t>кора</a:t>
            </a:r>
            <a:r>
              <a:rPr lang="ru-RU" sz="2600" b="1" i="1" dirty="0"/>
              <a:t>; </a:t>
            </a:r>
            <a:r>
              <a:rPr lang="ru-RU" sz="2600" b="1" i="1" dirty="0" smtClean="0"/>
              <a:t>		4</a:t>
            </a:r>
            <a:r>
              <a:rPr lang="ru-RU" sz="2600" b="1" i="1" dirty="0"/>
              <a:t>) крокодил; </a:t>
            </a:r>
            <a:r>
              <a:rPr lang="ru-RU" sz="2600" b="1" i="1" dirty="0" smtClean="0"/>
              <a:t>	7</a:t>
            </a:r>
            <a:r>
              <a:rPr lang="ru-RU" sz="2600" b="1" i="1" dirty="0"/>
              <a:t>) тин; </a:t>
            </a:r>
            <a:r>
              <a:rPr lang="ru-RU" sz="2600" b="1" i="1" dirty="0" smtClean="0"/>
              <a:t>	10</a:t>
            </a:r>
            <a:r>
              <a:rPr lang="ru-RU" sz="2600" b="1" i="1" dirty="0"/>
              <a:t>) дорога; </a:t>
            </a:r>
            <a:endParaRPr lang="ru-RU" sz="2600" b="1" i="1" dirty="0" smtClean="0"/>
          </a:p>
          <a:p>
            <a:pPr marL="514350" indent="-514350">
              <a:buAutoNum type="arabicParenR"/>
            </a:pPr>
            <a:r>
              <a:rPr lang="ru-RU" sz="2600" b="1" i="1" dirty="0" err="1" smtClean="0"/>
              <a:t>дірка</a:t>
            </a:r>
            <a:r>
              <a:rPr lang="ru-RU" sz="2600" b="1" i="1" dirty="0"/>
              <a:t>; </a:t>
            </a:r>
            <a:r>
              <a:rPr lang="ru-RU" sz="2600" b="1" i="1" dirty="0" smtClean="0"/>
              <a:t>		5</a:t>
            </a:r>
            <a:r>
              <a:rPr lang="ru-RU" sz="2600" b="1" i="1" dirty="0"/>
              <a:t>) нитки; </a:t>
            </a:r>
            <a:r>
              <a:rPr lang="ru-RU" sz="2600" b="1" i="1" dirty="0" smtClean="0"/>
              <a:t>	8</a:t>
            </a:r>
            <a:r>
              <a:rPr lang="ru-RU" sz="2600" b="1" i="1" dirty="0"/>
              <a:t>) </a:t>
            </a:r>
            <a:r>
              <a:rPr lang="ru-RU" sz="2600" b="1" i="1" dirty="0" err="1"/>
              <a:t>криниця</a:t>
            </a:r>
            <a:r>
              <a:rPr lang="ru-RU" sz="2600" b="1" i="1" dirty="0"/>
              <a:t>; </a:t>
            </a:r>
            <a:r>
              <a:rPr lang="ru-RU" sz="2600" b="1" i="1" dirty="0" smtClean="0"/>
              <a:t>	11</a:t>
            </a:r>
            <a:r>
              <a:rPr lang="ru-RU" sz="2600" b="1" i="1" dirty="0"/>
              <a:t>) дар; </a:t>
            </a:r>
            <a:endParaRPr lang="ru-RU" sz="2600" b="1" i="1" dirty="0" smtClean="0"/>
          </a:p>
          <a:p>
            <a:pPr marL="514350" indent="-514350">
              <a:buAutoNum type="arabicParenR"/>
            </a:pPr>
            <a:r>
              <a:rPr lang="ru-RU" sz="2600" b="1" i="1" dirty="0" smtClean="0"/>
              <a:t>картина</a:t>
            </a:r>
            <a:r>
              <a:rPr lang="ru-RU" sz="2600" b="1" i="1" dirty="0"/>
              <a:t>; </a:t>
            </a:r>
            <a:r>
              <a:rPr lang="ru-RU" sz="2600" b="1" i="1" dirty="0" smtClean="0"/>
              <a:t>	6</a:t>
            </a:r>
            <a:r>
              <a:rPr lang="ru-RU" sz="2600" b="1" i="1" dirty="0"/>
              <a:t>) </a:t>
            </a:r>
            <a:r>
              <a:rPr lang="ru-RU" sz="2600" b="1" i="1" dirty="0" err="1"/>
              <a:t>нирки</a:t>
            </a:r>
            <a:r>
              <a:rPr lang="ru-RU" sz="2600" b="1" i="1" dirty="0"/>
              <a:t>; </a:t>
            </a:r>
            <a:r>
              <a:rPr lang="ru-RU" sz="2600" b="1" i="1" dirty="0" smtClean="0"/>
              <a:t>	9</a:t>
            </a:r>
            <a:r>
              <a:rPr lang="ru-RU" sz="2600" b="1" i="1" dirty="0"/>
              <a:t>) </a:t>
            </a:r>
            <a:r>
              <a:rPr lang="ru-RU" sz="2600" b="1" i="1" dirty="0" err="1"/>
              <a:t>сокирка</a:t>
            </a:r>
            <a:r>
              <a:rPr lang="ru-RU" sz="2600" b="1" i="1" dirty="0"/>
              <a:t>; </a:t>
            </a:r>
            <a:r>
              <a:rPr lang="ru-RU" sz="2600" b="1" i="1" dirty="0" smtClean="0"/>
              <a:t>	12</a:t>
            </a:r>
            <a:r>
              <a:rPr lang="ru-RU" sz="2600" b="1" i="1" dirty="0"/>
              <a:t>) кардинал?</a:t>
            </a:r>
            <a:endParaRPr lang="ru-RU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Тренувальні вправи (коментоване розв'язання)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i="1" dirty="0" smtClean="0">
                <a:solidFill>
                  <a:srgbClr val="7030A0"/>
                </a:solidFill>
              </a:rPr>
              <a:t>20.° Нехай A ≠ ∅. Які дві різні підмножини завжди має множина A? </a:t>
            </a:r>
          </a:p>
          <a:p>
            <a:pPr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21.° Які з наступних тверджень є правильними: </a:t>
            </a:r>
          </a:p>
          <a:p>
            <a:pPr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         1) {a} ∈ {</a:t>
            </a:r>
            <a:r>
              <a:rPr lang="uk-UA" b="1" i="1" dirty="0" err="1" smtClean="0">
                <a:solidFill>
                  <a:srgbClr val="C00000"/>
                </a:solidFill>
              </a:rPr>
              <a:t>a</a:t>
            </a:r>
            <a:r>
              <a:rPr lang="uk-UA" b="1" i="1" dirty="0" smtClean="0">
                <a:solidFill>
                  <a:srgbClr val="C00000"/>
                </a:solidFill>
              </a:rPr>
              <a:t>, b};            2) {a} ⊂ {</a:t>
            </a:r>
            <a:r>
              <a:rPr lang="uk-UA" b="1" i="1" dirty="0" err="1" smtClean="0">
                <a:solidFill>
                  <a:srgbClr val="C00000"/>
                </a:solidFill>
              </a:rPr>
              <a:t>a</a:t>
            </a:r>
            <a:r>
              <a:rPr lang="uk-UA" b="1" i="1" dirty="0" smtClean="0">
                <a:solidFill>
                  <a:srgbClr val="C00000"/>
                </a:solidFill>
              </a:rPr>
              <a:t>, b};                3) a ⊂ {</a:t>
            </a:r>
            <a:r>
              <a:rPr lang="uk-UA" b="1" i="1" dirty="0" err="1" smtClean="0">
                <a:solidFill>
                  <a:srgbClr val="C00000"/>
                </a:solidFill>
              </a:rPr>
              <a:t>a</a:t>
            </a:r>
            <a:r>
              <a:rPr lang="uk-UA" b="1" i="1" dirty="0" smtClean="0">
                <a:solidFill>
                  <a:srgbClr val="C00000"/>
                </a:solidFill>
              </a:rPr>
              <a:t>, b};               4) {a, b} ∈ {a, b}? 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22. Доведіть, що коли A ⊂ B  і  B ⊂ C, то A ⊂ C. 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23. Розмістіть дані множини у такій послідовності, щоб кожна наступна множина була підмножиною попередньої: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50"/>
                </a:solidFill>
              </a:rPr>
              <a:t>A — множина прямокутників; B — множина чотирикутників; C — множина квадратів; D — множина паралелограмів;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50"/>
                </a:solidFill>
              </a:rPr>
              <a:t>A — множина ссавців; B — множина собачих; C — множина хребетних; D — множина вовків; E — множина хижих ссавців. </a:t>
            </a:r>
          </a:p>
          <a:p>
            <a:pPr marL="514350" indent="-514350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25. Запишіть усі підмножини множини {1, 2}.</a:t>
            </a:r>
          </a:p>
          <a:p>
            <a:pPr marL="514350" indent="-514350">
              <a:buNone/>
            </a:pPr>
            <a:r>
              <a:rPr lang="uk-UA" b="1" i="1" dirty="0" smtClean="0"/>
              <a:t>27. Які з наступних тверджень є правильними: </a:t>
            </a:r>
          </a:p>
          <a:p>
            <a:pPr marL="514350" indent="-514350">
              <a:buNone/>
            </a:pPr>
            <a:r>
              <a:rPr lang="uk-UA" b="1" i="1" dirty="0" smtClean="0"/>
              <a:t>          </a:t>
            </a:r>
            <a:r>
              <a:rPr lang="uk-UA" b="1" i="1" dirty="0" smtClean="0">
                <a:solidFill>
                  <a:srgbClr val="C00000"/>
                </a:solidFill>
              </a:rPr>
              <a:t>1) {a, b}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C00000"/>
                </a:solidFill>
              </a:rPr>
              <a:t> {a} = </a:t>
            </a:r>
            <a:r>
              <a:rPr lang="uk-UA" b="1" i="1" dirty="0" err="1" smtClean="0">
                <a:solidFill>
                  <a:srgbClr val="C00000"/>
                </a:solidFill>
              </a:rPr>
              <a:t>a</a:t>
            </a:r>
            <a:r>
              <a:rPr lang="uk-UA" b="1" i="1" dirty="0" smtClean="0">
                <a:solidFill>
                  <a:srgbClr val="C00000"/>
                </a:solidFill>
              </a:rPr>
              <a:t>;   </a:t>
            </a:r>
            <a:r>
              <a:rPr lang="uk-UA" b="1" i="1" dirty="0" smtClean="0">
                <a:solidFill>
                  <a:srgbClr val="00B0F0"/>
                </a:solidFill>
              </a:rPr>
              <a:t>2) {</a:t>
            </a:r>
            <a:r>
              <a:rPr lang="uk-UA" b="1" i="1" dirty="0" err="1" smtClean="0">
                <a:solidFill>
                  <a:srgbClr val="00B0F0"/>
                </a:solidFill>
              </a:rPr>
              <a:t>a</a:t>
            </a:r>
            <a:r>
              <a:rPr lang="uk-UA" b="1" i="1" dirty="0" smtClean="0">
                <a:solidFill>
                  <a:srgbClr val="00B0F0"/>
                </a:solidFill>
              </a:rPr>
              <a:t>, b} </a:t>
            </a:r>
            <a:r>
              <a:rPr lang="uk-UA" b="1" i="1" dirty="0" smtClean="0">
                <a:solidFill>
                  <a:srgbClr val="00B0F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00B0F0"/>
                </a:solidFill>
              </a:rPr>
              <a:t> {a} = {</a:t>
            </a:r>
            <a:r>
              <a:rPr lang="uk-UA" b="1" i="1" dirty="0" err="1" smtClean="0">
                <a:solidFill>
                  <a:srgbClr val="00B0F0"/>
                </a:solidFill>
              </a:rPr>
              <a:t>a</a:t>
            </a:r>
            <a:r>
              <a:rPr lang="uk-UA" b="1" i="1" dirty="0" smtClean="0">
                <a:solidFill>
                  <a:srgbClr val="00B0F0"/>
                </a:solidFill>
              </a:rPr>
              <a:t>, b};  </a:t>
            </a:r>
            <a:r>
              <a:rPr lang="uk-UA" b="1" i="1" dirty="0" smtClean="0">
                <a:solidFill>
                  <a:srgbClr val="00B050"/>
                </a:solidFill>
              </a:rPr>
              <a:t>3) {a, b} </a:t>
            </a:r>
            <a:r>
              <a:rPr lang="uk-UA" b="1" i="1" dirty="0" smtClean="0">
                <a:solidFill>
                  <a:srgbClr val="00B05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00B050"/>
                </a:solidFill>
              </a:rPr>
              <a:t> {a} = {</a:t>
            </a:r>
            <a:r>
              <a:rPr lang="uk-UA" b="1" i="1" dirty="0" err="1" smtClean="0">
                <a:solidFill>
                  <a:srgbClr val="00B050"/>
                </a:solidFill>
              </a:rPr>
              <a:t>a</a:t>
            </a:r>
            <a:r>
              <a:rPr lang="uk-UA" b="1" i="1" dirty="0" smtClean="0">
                <a:solidFill>
                  <a:srgbClr val="00B050"/>
                </a:solidFill>
              </a:rPr>
              <a:t>}; </a:t>
            </a:r>
            <a:r>
              <a:rPr lang="uk-UA" b="1" i="1" dirty="0" smtClean="0">
                <a:solidFill>
                  <a:srgbClr val="7030A0"/>
                </a:solidFill>
              </a:rPr>
              <a:t>4) {</a:t>
            </a:r>
            <a:r>
              <a:rPr lang="uk-UA" b="1" i="1" dirty="0" err="1" smtClean="0">
                <a:solidFill>
                  <a:srgbClr val="7030A0"/>
                </a:solidFill>
              </a:rPr>
              <a:t>a</a:t>
            </a:r>
            <a:r>
              <a:rPr lang="uk-UA" b="1" i="1" dirty="0" smtClean="0">
                <a:solidFill>
                  <a:srgbClr val="7030A0"/>
                </a:solidFill>
              </a:rPr>
              <a:t>, b} </a:t>
            </a:r>
            <a:r>
              <a:rPr lang="uk-UA" b="1" i="1" dirty="0" smtClean="0">
                <a:solidFill>
                  <a:srgbClr val="7030A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7030A0"/>
                </a:solidFill>
              </a:rPr>
              <a:t> {a} = {b}? </a:t>
            </a:r>
          </a:p>
          <a:p>
            <a:pPr marL="514350" indent="-514350">
              <a:buNone/>
            </a:pPr>
            <a:r>
              <a:rPr lang="uk-UA" b="1" i="1" dirty="0" smtClean="0"/>
              <a:t>28. Знайдіть перетин множин цифр, які використовуються в запису чисел: </a:t>
            </a:r>
          </a:p>
          <a:p>
            <a:pPr marL="514350" indent="-514350">
              <a:buNone/>
            </a:pPr>
            <a:r>
              <a:rPr lang="uk-UA" b="1" i="1" dirty="0" smtClean="0"/>
              <a:t>        1) 555288 і 82223; 2) 470713 </a:t>
            </a:r>
            <a:r>
              <a:rPr lang="uk-UA" b="1" i="1" dirty="0" err="1" smtClean="0"/>
              <a:t>і</a:t>
            </a:r>
            <a:r>
              <a:rPr lang="uk-UA" b="1" i="1" dirty="0" smtClean="0"/>
              <a:t> 400007. </a:t>
            </a:r>
          </a:p>
          <a:p>
            <a:pPr marL="514350" indent="-514350">
              <a:buNone/>
            </a:pPr>
            <a:r>
              <a:rPr lang="uk-UA" b="1" i="1" dirty="0" smtClean="0">
                <a:solidFill>
                  <a:srgbClr val="7030A0"/>
                </a:solidFill>
              </a:rPr>
              <a:t>30. Знайдіть множину спільних дільників чисел 30 і 45.</a:t>
            </a:r>
            <a:endParaRPr lang="uk-UA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Тренувальні вправи (коментоване розв'язання)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31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>
                <a:solidFill>
                  <a:srgbClr val="7030A0"/>
                </a:solidFill>
              </a:rPr>
              <a:t>Знайдіть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перетин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множин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en-US" b="1" i="1" dirty="0">
                <a:solidFill>
                  <a:srgbClr val="7030A0"/>
                </a:solidFill>
              </a:rPr>
              <a:t>A </a:t>
            </a:r>
            <a:r>
              <a:rPr lang="ru-RU" b="1" i="1" dirty="0" err="1">
                <a:solidFill>
                  <a:srgbClr val="7030A0"/>
                </a:solidFill>
              </a:rPr>
              <a:t>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en-US" b="1" i="1" dirty="0">
                <a:solidFill>
                  <a:srgbClr val="7030A0"/>
                </a:solidFill>
              </a:rPr>
              <a:t>B, </a:t>
            </a:r>
            <a:r>
              <a:rPr lang="ru-RU" b="1" i="1" dirty="0" err="1">
                <a:solidFill>
                  <a:srgbClr val="7030A0"/>
                </a:solidFill>
              </a:rPr>
              <a:t>якщо</a:t>
            </a:r>
            <a:r>
              <a:rPr lang="ru-RU" b="1" i="1" dirty="0">
                <a:solidFill>
                  <a:srgbClr val="7030A0"/>
                </a:solidFill>
              </a:rPr>
              <a:t>: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рівнобедрених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рівносторонніх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;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прямокутних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рівносторонніх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;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двоцифрових</a:t>
            </a:r>
            <a:r>
              <a:rPr lang="ru-RU" b="1" i="1" dirty="0">
                <a:solidFill>
                  <a:srgbClr val="7030A0"/>
                </a:solidFill>
              </a:rPr>
              <a:t> чисел,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натураль</a:t>
            </a:r>
            <a:r>
              <a:rPr lang="ru-RU" b="1" i="1" dirty="0">
                <a:solidFill>
                  <a:srgbClr val="7030A0"/>
                </a:solidFill>
              </a:rPr>
              <a:t>- них чисел, </a:t>
            </a:r>
            <a:r>
              <a:rPr lang="ru-RU" b="1" i="1" dirty="0" err="1">
                <a:solidFill>
                  <a:srgbClr val="7030A0"/>
                </a:solidFill>
              </a:rPr>
              <a:t>кратних</a:t>
            </a:r>
            <a:r>
              <a:rPr lang="ru-RU" b="1" i="1" dirty="0">
                <a:solidFill>
                  <a:srgbClr val="7030A0"/>
                </a:solidFill>
              </a:rPr>
              <a:t> 19;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одноцифрових</a:t>
            </a:r>
            <a:r>
              <a:rPr lang="ru-RU" b="1" i="1" dirty="0">
                <a:solidFill>
                  <a:srgbClr val="7030A0"/>
                </a:solidFill>
              </a:rPr>
              <a:t> чисел,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простих</a:t>
            </a:r>
            <a:r>
              <a:rPr lang="ru-RU" b="1" i="1" dirty="0">
                <a:solidFill>
                  <a:srgbClr val="7030A0"/>
                </a:solidFill>
              </a:rPr>
              <a:t> чисел.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32. </a:t>
            </a:r>
            <a:r>
              <a:rPr lang="ru-RU" b="1" i="1" dirty="0" err="1">
                <a:solidFill>
                  <a:srgbClr val="00B050"/>
                </a:solidFill>
              </a:rPr>
              <a:t>Накресліть</a:t>
            </a:r>
            <a:r>
              <a:rPr lang="ru-RU" b="1" i="1" dirty="0">
                <a:solidFill>
                  <a:srgbClr val="00B050"/>
                </a:solidFill>
              </a:rPr>
              <a:t> два </a:t>
            </a:r>
            <a:r>
              <a:rPr lang="ru-RU" b="1" i="1" dirty="0" err="1">
                <a:solidFill>
                  <a:srgbClr val="00B050"/>
                </a:solidFill>
              </a:rPr>
              <a:t>трикутники</a:t>
            </a:r>
            <a:r>
              <a:rPr lang="ru-RU" b="1" i="1" dirty="0">
                <a:solidFill>
                  <a:srgbClr val="00B050"/>
                </a:solidFill>
              </a:rPr>
              <a:t> так, </a:t>
            </a:r>
            <a:r>
              <a:rPr lang="ru-RU" b="1" i="1" dirty="0" err="1">
                <a:solidFill>
                  <a:srgbClr val="00B050"/>
                </a:solidFill>
              </a:rPr>
              <a:t>щоб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їх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перетином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була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така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геометрична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фігура</a:t>
            </a:r>
            <a:r>
              <a:rPr lang="ru-RU" b="1" i="1" dirty="0">
                <a:solidFill>
                  <a:srgbClr val="00B050"/>
                </a:solidFill>
              </a:rPr>
              <a:t>: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       1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відрізок</a:t>
            </a:r>
            <a:r>
              <a:rPr lang="ru-RU" b="1" i="1" dirty="0">
                <a:solidFill>
                  <a:srgbClr val="00B050"/>
                </a:solidFill>
              </a:rPr>
              <a:t>; </a:t>
            </a:r>
            <a:r>
              <a:rPr lang="ru-RU" b="1" i="1" dirty="0" smtClean="0">
                <a:solidFill>
                  <a:srgbClr val="00B050"/>
                </a:solidFill>
              </a:rPr>
              <a:t>     2</a:t>
            </a:r>
            <a:r>
              <a:rPr lang="ru-RU" b="1" i="1" dirty="0">
                <a:solidFill>
                  <a:srgbClr val="00B050"/>
                </a:solidFill>
              </a:rPr>
              <a:t>) точка; </a:t>
            </a:r>
            <a:r>
              <a:rPr lang="ru-RU" b="1" i="1" dirty="0" smtClean="0">
                <a:solidFill>
                  <a:srgbClr val="00B050"/>
                </a:solidFill>
              </a:rPr>
              <a:t>     3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трикутник</a:t>
            </a:r>
            <a:r>
              <a:rPr lang="ru-RU" b="1" i="1" dirty="0">
                <a:solidFill>
                  <a:srgbClr val="00B050"/>
                </a:solidFill>
              </a:rPr>
              <a:t>; </a:t>
            </a:r>
            <a:r>
              <a:rPr lang="ru-RU" b="1" i="1" dirty="0" smtClean="0">
                <a:solidFill>
                  <a:srgbClr val="00B050"/>
                </a:solidFill>
              </a:rPr>
              <a:t>     4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п’ятикутник</a:t>
            </a:r>
            <a:r>
              <a:rPr lang="ru-RU" b="1" i="1" dirty="0">
                <a:solidFill>
                  <a:srgbClr val="00B050"/>
                </a:solidFill>
              </a:rPr>
              <a:t>; </a:t>
            </a:r>
            <a:r>
              <a:rPr lang="ru-RU" b="1" i="1" dirty="0" smtClean="0">
                <a:solidFill>
                  <a:srgbClr val="00B050"/>
                </a:solidFill>
              </a:rPr>
              <a:t>    5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шестикутник</a:t>
            </a:r>
            <a:r>
              <a:rPr lang="ru-RU" b="1" i="1" dirty="0">
                <a:solidFill>
                  <a:srgbClr val="00B050"/>
                </a:solidFill>
              </a:rPr>
              <a:t>.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34. </a:t>
            </a:r>
            <a:r>
              <a:rPr lang="ru-RU" b="1" i="1" dirty="0" err="1">
                <a:solidFill>
                  <a:srgbClr val="0070C0"/>
                </a:solidFill>
              </a:rPr>
              <a:t>Знайдіть</a:t>
            </a:r>
            <a:r>
              <a:rPr lang="ru-RU" b="1" i="1" dirty="0">
                <a:solidFill>
                  <a:srgbClr val="0070C0"/>
                </a:solidFill>
              </a:rPr>
              <a:t>: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625475" indent="-269875">
              <a:buAutoNum type="arabicParenR"/>
            </a:pPr>
            <a:r>
              <a:rPr lang="ru-RU" b="1" i="1" dirty="0" smtClean="0">
                <a:solidFill>
                  <a:srgbClr val="0070C0"/>
                </a:solidFill>
              </a:rPr>
              <a:t>[–</a:t>
            </a:r>
            <a:r>
              <a:rPr lang="ru-RU" b="1" i="1" dirty="0">
                <a:solidFill>
                  <a:srgbClr val="0070C0"/>
                </a:solidFill>
              </a:rPr>
              <a:t>4; 6)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(–2; 7</a:t>
            </a:r>
            <a:r>
              <a:rPr lang="ru-RU" b="1" i="1" dirty="0" smtClean="0">
                <a:solidFill>
                  <a:srgbClr val="0070C0"/>
                </a:solidFill>
              </a:rPr>
              <a:t>);	2) (–∞; 3)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ru-RU" b="1" i="1" dirty="0" smtClean="0">
                <a:solidFill>
                  <a:srgbClr val="0070C0"/>
                </a:solidFill>
              </a:rPr>
              <a:t> (1; 4); 	3) (–∞; 2)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ru-RU" b="1" i="1" dirty="0" smtClean="0">
                <a:solidFill>
                  <a:srgbClr val="0070C0"/>
                </a:solidFill>
              </a:rPr>
              <a:t> (3; 8];            4</a:t>
            </a:r>
            <a:r>
              <a:rPr lang="en-US" b="1" i="1" dirty="0" smtClean="0">
                <a:solidFill>
                  <a:srgbClr val="0070C0"/>
                </a:solidFill>
              </a:rPr>
              <a:t>) N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en-US" b="1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(–3; 4];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marL="625475" indent="-269875">
              <a:buAutoNum type="arabicParenR" startAt="5"/>
            </a:pPr>
            <a:r>
              <a:rPr lang="ru-RU" b="1" i="1" dirty="0" smtClean="0">
                <a:solidFill>
                  <a:srgbClr val="0070C0"/>
                </a:solidFill>
              </a:rPr>
              <a:t>(–</a:t>
            </a:r>
            <a:r>
              <a:rPr lang="ru-RU" b="1" i="1" dirty="0">
                <a:solidFill>
                  <a:srgbClr val="0070C0"/>
                </a:solidFill>
              </a:rPr>
              <a:t>2; 2)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en-US" b="1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Z</a:t>
            </a:r>
            <a:r>
              <a:rPr lang="ru-RU" b="1" i="1" dirty="0" smtClean="0">
                <a:solidFill>
                  <a:srgbClr val="0070C0"/>
                </a:solidFill>
              </a:rPr>
              <a:t>; 	</a:t>
            </a:r>
            <a:r>
              <a:rPr lang="en-US" b="1" i="1" dirty="0" smtClean="0">
                <a:solidFill>
                  <a:srgbClr val="0070C0"/>
                </a:solidFill>
              </a:rPr>
              <a:t>	</a:t>
            </a:r>
            <a:r>
              <a:rPr lang="ru-RU" b="1" i="1" dirty="0" smtClean="0">
                <a:solidFill>
                  <a:srgbClr val="0070C0"/>
                </a:solidFill>
              </a:rPr>
              <a:t>6</a:t>
            </a:r>
            <a:r>
              <a:rPr lang="ru-RU" b="1" i="1" dirty="0">
                <a:solidFill>
                  <a:srgbClr val="0070C0"/>
                </a:solidFill>
              </a:rPr>
              <a:t>) (–1; 1]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[1; +∞); </a:t>
            </a:r>
            <a:r>
              <a:rPr lang="ru-RU" b="1" i="1" dirty="0" smtClean="0">
                <a:solidFill>
                  <a:srgbClr val="0070C0"/>
                </a:solidFill>
              </a:rPr>
              <a:t>	7</a:t>
            </a:r>
            <a:r>
              <a:rPr lang="ru-RU" b="1" i="1" dirty="0">
                <a:solidFill>
                  <a:srgbClr val="0070C0"/>
                </a:solidFill>
              </a:rPr>
              <a:t>) (–1; 1]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(1; +∞); </a:t>
            </a:r>
            <a:r>
              <a:rPr lang="en-US" b="1" i="1" dirty="0" smtClean="0">
                <a:solidFill>
                  <a:srgbClr val="0070C0"/>
                </a:solidFill>
              </a:rPr>
              <a:t>         </a:t>
            </a:r>
            <a:r>
              <a:rPr lang="ru-RU" b="1" i="1" dirty="0" smtClean="0">
                <a:solidFill>
                  <a:srgbClr val="0070C0"/>
                </a:solidFill>
              </a:rPr>
              <a:t>8</a:t>
            </a:r>
            <a:r>
              <a:rPr lang="ru-RU" b="1" i="1" dirty="0">
                <a:solidFill>
                  <a:srgbClr val="0070C0"/>
                </a:solidFill>
              </a:rPr>
              <a:t>) </a:t>
            </a:r>
            <a:r>
              <a:rPr lang="en-US" b="1" i="1" dirty="0" smtClean="0">
                <a:solidFill>
                  <a:srgbClr val="0070C0"/>
                </a:solidFill>
              </a:rPr>
              <a:t>R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sym typeface="Symbol"/>
              </a:rPr>
              <a:t></a:t>
            </a:r>
            <a:r>
              <a:rPr lang="en-US" b="1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(–</a:t>
            </a:r>
            <a:r>
              <a:rPr lang="ru-RU" b="1" i="1" dirty="0">
                <a:solidFill>
                  <a:srgbClr val="0070C0"/>
                </a:solidFill>
              </a:rPr>
              <a:t>2; 3).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36. </a:t>
            </a:r>
            <a:r>
              <a:rPr lang="ru-RU" b="1" i="1" dirty="0" err="1">
                <a:solidFill>
                  <a:srgbClr val="C00000"/>
                </a:solidFill>
              </a:rPr>
              <a:t>Які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наступних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тверджень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є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правильними</a:t>
            </a:r>
            <a:r>
              <a:rPr lang="ru-RU" b="1" i="1" dirty="0">
                <a:solidFill>
                  <a:srgbClr val="C00000"/>
                </a:solidFill>
              </a:rPr>
              <a:t>: 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1</a:t>
            </a:r>
            <a:r>
              <a:rPr lang="ru-RU" b="1" i="1" dirty="0">
                <a:solidFill>
                  <a:srgbClr val="C00000"/>
                </a:solidFill>
              </a:rPr>
              <a:t>) {</a:t>
            </a:r>
            <a:r>
              <a:rPr lang="en-US" b="1" i="1" dirty="0">
                <a:solidFill>
                  <a:srgbClr val="C00000"/>
                </a:solidFill>
              </a:rPr>
              <a:t>a, b} </a:t>
            </a:r>
            <a:r>
              <a:rPr lang="ru-RU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{</a:t>
            </a:r>
            <a:r>
              <a:rPr lang="en-US" b="1" i="1" dirty="0">
                <a:solidFill>
                  <a:srgbClr val="C00000"/>
                </a:solidFill>
              </a:rPr>
              <a:t>b} = {a, b}; </a:t>
            </a:r>
            <a:r>
              <a:rPr lang="en-US" b="1" i="1" dirty="0" smtClean="0">
                <a:solidFill>
                  <a:srgbClr val="C00000"/>
                </a:solidFill>
              </a:rPr>
              <a:t>     2) {a, b} </a:t>
            </a:r>
            <a:r>
              <a:rPr lang="ru-RU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ru-RU" b="1" i="1" dirty="0" smtClean="0">
                <a:solidFill>
                  <a:srgbClr val="C00000"/>
                </a:solidFill>
              </a:rPr>
              <a:t> {</a:t>
            </a:r>
            <a:r>
              <a:rPr lang="en-US" b="1" i="1" dirty="0" smtClean="0">
                <a:solidFill>
                  <a:srgbClr val="C00000"/>
                </a:solidFill>
              </a:rPr>
              <a:t>b} = {b};         3</a:t>
            </a:r>
            <a:r>
              <a:rPr lang="en-US" b="1" i="1" dirty="0">
                <a:solidFill>
                  <a:srgbClr val="C00000"/>
                </a:solidFill>
              </a:rPr>
              <a:t>) {a, b} </a:t>
            </a:r>
            <a:r>
              <a:rPr lang="ru-RU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{</a:t>
            </a:r>
            <a:r>
              <a:rPr lang="en-US" b="1" i="1" dirty="0">
                <a:solidFill>
                  <a:srgbClr val="C00000"/>
                </a:solidFill>
              </a:rPr>
              <a:t>a} = {a}; </a:t>
            </a:r>
            <a:r>
              <a:rPr lang="en-US" b="1" i="1" dirty="0" smtClean="0">
                <a:solidFill>
                  <a:srgbClr val="C00000"/>
                </a:solidFill>
              </a:rPr>
              <a:t>       4</a:t>
            </a:r>
            <a:r>
              <a:rPr lang="en-US" b="1" i="1" dirty="0">
                <a:solidFill>
                  <a:srgbClr val="C00000"/>
                </a:solidFill>
              </a:rPr>
              <a:t>) {a, b} </a:t>
            </a:r>
            <a:r>
              <a:rPr lang="ru-RU" b="1" i="1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{</a:t>
            </a:r>
            <a:r>
              <a:rPr lang="en-US" b="1" i="1" dirty="0">
                <a:solidFill>
                  <a:srgbClr val="C00000"/>
                </a:solidFill>
              </a:rPr>
              <a:t>b} = {{b}}? </a:t>
            </a:r>
            <a:endParaRPr lang="uk-UA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i="1" dirty="0" smtClean="0"/>
              <a:t>37. </a:t>
            </a:r>
            <a:r>
              <a:rPr lang="ru-RU" b="1" i="1" dirty="0" err="1"/>
              <a:t>Знайдіть</a:t>
            </a:r>
            <a:r>
              <a:rPr lang="ru-RU" b="1" i="1" dirty="0"/>
              <a:t> </a:t>
            </a:r>
            <a:r>
              <a:rPr lang="ru-RU" b="1" i="1" dirty="0" err="1"/>
              <a:t>об’єднання</a:t>
            </a:r>
            <a:r>
              <a:rPr lang="ru-RU" b="1" i="1" dirty="0"/>
              <a:t> </a:t>
            </a:r>
            <a:r>
              <a:rPr lang="ru-RU" b="1" i="1" dirty="0" err="1"/>
              <a:t>множин</a:t>
            </a:r>
            <a:r>
              <a:rPr lang="ru-RU" b="1" i="1" dirty="0"/>
              <a:t> цифр,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використовуються</a:t>
            </a:r>
            <a:r>
              <a:rPr lang="ru-RU" b="1" i="1" dirty="0"/>
              <a:t> в </a:t>
            </a:r>
            <a:r>
              <a:rPr lang="ru-RU" b="1" i="1" dirty="0" err="1"/>
              <a:t>запису</a:t>
            </a:r>
            <a:r>
              <a:rPr lang="ru-RU" b="1" i="1" dirty="0"/>
              <a:t> чисел: 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               </a:t>
            </a:r>
            <a:r>
              <a:rPr lang="ru-RU" b="1" i="1" dirty="0" smtClean="0"/>
              <a:t>1</a:t>
            </a:r>
            <a:r>
              <a:rPr lang="ru-RU" b="1" i="1" dirty="0"/>
              <a:t>) 27288 </a:t>
            </a:r>
            <a:r>
              <a:rPr lang="ru-RU" b="1" i="1" dirty="0" err="1"/>
              <a:t>і</a:t>
            </a:r>
            <a:r>
              <a:rPr lang="ru-RU" b="1" i="1" dirty="0"/>
              <a:t> 56383; </a:t>
            </a:r>
            <a:r>
              <a:rPr lang="en-US" b="1" i="1" dirty="0" smtClean="0"/>
              <a:t>        </a:t>
            </a:r>
            <a:r>
              <a:rPr lang="ru-RU" b="1" i="1" dirty="0" smtClean="0"/>
              <a:t>2</a:t>
            </a:r>
            <a:r>
              <a:rPr lang="ru-RU" b="1" i="1" dirty="0"/>
              <a:t>) 55555 </a:t>
            </a:r>
            <a:r>
              <a:rPr lang="ru-RU" b="1" i="1" dirty="0" err="1"/>
              <a:t>і</a:t>
            </a:r>
            <a:r>
              <a:rPr lang="ru-RU" b="1" i="1" dirty="0"/>
              <a:t> 777777.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38. </a:t>
            </a:r>
            <a:r>
              <a:rPr lang="ru-RU" b="1" i="1" dirty="0" err="1">
                <a:solidFill>
                  <a:srgbClr val="7030A0"/>
                </a:solidFill>
              </a:rPr>
              <a:t>Знайдіть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об’єднання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множин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en-US" b="1" i="1" dirty="0">
                <a:solidFill>
                  <a:srgbClr val="7030A0"/>
                </a:solidFill>
              </a:rPr>
              <a:t>A </a:t>
            </a:r>
            <a:r>
              <a:rPr lang="ru-RU" b="1" i="1" dirty="0" err="1">
                <a:solidFill>
                  <a:srgbClr val="7030A0"/>
                </a:solidFill>
              </a:rPr>
              <a:t>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en-US" b="1" i="1" dirty="0">
                <a:solidFill>
                  <a:srgbClr val="7030A0"/>
                </a:solidFill>
              </a:rPr>
              <a:t>B, </a:t>
            </a:r>
            <a:r>
              <a:rPr lang="ru-RU" b="1" i="1" dirty="0" err="1">
                <a:solidFill>
                  <a:srgbClr val="7030A0"/>
                </a:solidFill>
              </a:rPr>
              <a:t>якщо</a:t>
            </a:r>
            <a:r>
              <a:rPr lang="ru-RU" b="1" i="1" dirty="0">
                <a:solidFill>
                  <a:srgbClr val="7030A0"/>
                </a:solidFill>
              </a:rPr>
              <a:t>: 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рівнобедрених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рівносторонніх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трикутників</a:t>
            </a:r>
            <a:r>
              <a:rPr lang="ru-RU" b="1" i="1" dirty="0">
                <a:solidFill>
                  <a:srgbClr val="7030A0"/>
                </a:solidFill>
              </a:rPr>
              <a:t>; 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простих</a:t>
            </a:r>
            <a:r>
              <a:rPr lang="ru-RU" b="1" i="1" dirty="0">
                <a:solidFill>
                  <a:srgbClr val="7030A0"/>
                </a:solidFill>
              </a:rPr>
              <a:t> чисел,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складених</a:t>
            </a:r>
            <a:r>
              <a:rPr lang="ru-RU" b="1" i="1" dirty="0">
                <a:solidFill>
                  <a:srgbClr val="7030A0"/>
                </a:solidFill>
              </a:rPr>
              <a:t> чисел; 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US" b="1" i="1" dirty="0" smtClean="0">
                <a:solidFill>
                  <a:srgbClr val="7030A0"/>
                </a:solidFill>
              </a:rPr>
              <a:t>A </a:t>
            </a:r>
            <a:r>
              <a:rPr lang="en-US" b="1" i="1" dirty="0">
                <a:solidFill>
                  <a:srgbClr val="7030A0"/>
                </a:solidFill>
              </a:rPr>
              <a:t>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простих</a:t>
            </a:r>
            <a:r>
              <a:rPr lang="ru-RU" b="1" i="1" dirty="0">
                <a:solidFill>
                  <a:srgbClr val="7030A0"/>
                </a:solidFill>
              </a:rPr>
              <a:t> чисел, </a:t>
            </a:r>
            <a:r>
              <a:rPr lang="en-US" b="1" i="1" dirty="0">
                <a:solidFill>
                  <a:srgbClr val="7030A0"/>
                </a:solidFill>
              </a:rPr>
              <a:t>B — </a:t>
            </a:r>
            <a:r>
              <a:rPr lang="ru-RU" b="1" i="1" dirty="0" err="1">
                <a:solidFill>
                  <a:srgbClr val="7030A0"/>
                </a:solidFill>
              </a:rPr>
              <a:t>множина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непарних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чисел</a:t>
            </a:r>
            <a:r>
              <a:rPr lang="ru-RU" b="1" i="1" dirty="0">
                <a:solidFill>
                  <a:srgbClr val="7030A0"/>
                </a:solidFill>
              </a:rPr>
              <a:t>.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39. </a:t>
            </a:r>
            <a:r>
              <a:rPr lang="ru-RU" b="1" i="1" dirty="0" err="1">
                <a:solidFill>
                  <a:srgbClr val="00B050"/>
                </a:solidFill>
              </a:rPr>
              <a:t>Накресліть</a:t>
            </a:r>
            <a:r>
              <a:rPr lang="ru-RU" b="1" i="1" dirty="0">
                <a:solidFill>
                  <a:srgbClr val="00B050"/>
                </a:solidFill>
              </a:rPr>
              <a:t> два </a:t>
            </a:r>
            <a:r>
              <a:rPr lang="ru-RU" b="1" i="1" dirty="0" err="1">
                <a:solidFill>
                  <a:srgbClr val="00B050"/>
                </a:solidFill>
              </a:rPr>
              <a:t>трикутники</a:t>
            </a:r>
            <a:r>
              <a:rPr lang="ru-RU" b="1" i="1" dirty="0">
                <a:solidFill>
                  <a:srgbClr val="00B050"/>
                </a:solidFill>
              </a:rPr>
              <a:t> так, </a:t>
            </a:r>
            <a:r>
              <a:rPr lang="ru-RU" b="1" i="1" dirty="0" err="1">
                <a:solidFill>
                  <a:srgbClr val="00B050"/>
                </a:solidFill>
              </a:rPr>
              <a:t>щоб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їх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об’єднанням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був</a:t>
            </a:r>
            <a:r>
              <a:rPr lang="ru-RU" b="1" i="1" dirty="0">
                <a:solidFill>
                  <a:srgbClr val="00B050"/>
                </a:solidFill>
              </a:rPr>
              <a:t>: 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r>
              <a:rPr lang="ru-RU" b="1" i="1" dirty="0" err="1" smtClean="0">
                <a:solidFill>
                  <a:srgbClr val="00B050"/>
                </a:solidFill>
              </a:rPr>
              <a:t>чотирикутник</a:t>
            </a:r>
            <a:r>
              <a:rPr lang="ru-RU" b="1" i="1" dirty="0">
                <a:solidFill>
                  <a:srgbClr val="00B050"/>
                </a:solidFill>
              </a:rPr>
              <a:t>; 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2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трикутник</a:t>
            </a:r>
            <a:r>
              <a:rPr lang="ru-RU" b="1" i="1" dirty="0">
                <a:solidFill>
                  <a:srgbClr val="00B050"/>
                </a:solidFill>
              </a:rPr>
              <a:t>; 3) </a:t>
            </a:r>
            <a:r>
              <a:rPr lang="ru-RU" b="1" i="1" dirty="0" err="1">
                <a:solidFill>
                  <a:srgbClr val="00B050"/>
                </a:solidFill>
              </a:rPr>
              <a:t>шестикутник</a:t>
            </a:r>
            <a:r>
              <a:rPr lang="ru-RU" b="1" i="1" dirty="0">
                <a:solidFill>
                  <a:srgbClr val="00B050"/>
                </a:solidFill>
              </a:rPr>
              <a:t>. 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ru-RU" b="1" i="1" dirty="0" err="1" smtClean="0">
                <a:solidFill>
                  <a:srgbClr val="00B050"/>
                </a:solidFill>
              </a:rPr>
              <a:t>Чи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може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об’єднання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трикутників</a:t>
            </a:r>
            <a:r>
              <a:rPr lang="ru-RU" b="1" i="1" dirty="0">
                <a:solidFill>
                  <a:srgbClr val="00B050"/>
                </a:solidFill>
              </a:rPr>
              <a:t> бути </a:t>
            </a:r>
            <a:r>
              <a:rPr lang="ru-RU" b="1" i="1" dirty="0" err="1">
                <a:solidFill>
                  <a:srgbClr val="00B050"/>
                </a:solidFill>
              </a:rPr>
              <a:t>відрізком</a:t>
            </a:r>
            <a:r>
              <a:rPr lang="ru-RU" b="1" i="1" dirty="0" smtClean="0">
                <a:solidFill>
                  <a:srgbClr val="00B050"/>
                </a:solidFill>
              </a:rPr>
              <a:t>?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ru-RU" b="1" dirty="0" smtClean="0"/>
              <a:t>41. </a:t>
            </a:r>
            <a:r>
              <a:rPr lang="ru-RU" b="1" dirty="0" err="1" smtClean="0"/>
              <a:t>Знайдіть</a:t>
            </a:r>
            <a:r>
              <a:rPr lang="ru-RU" b="1" dirty="0" smtClean="0"/>
              <a:t>: </a:t>
            </a: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           </a:t>
            </a:r>
            <a:r>
              <a:rPr lang="ru-RU" b="1" dirty="0" smtClean="0"/>
              <a:t>1) (–2; 5] </a:t>
            </a:r>
            <a:r>
              <a:rPr lang="en-US" b="1" dirty="0" smtClean="0">
                <a:sym typeface="Symbol"/>
              </a:rPr>
              <a:t></a:t>
            </a:r>
            <a:r>
              <a:rPr lang="en-US" b="1" dirty="0" smtClean="0"/>
              <a:t> (2; 7];  2) (–∞; 3) </a:t>
            </a:r>
            <a:r>
              <a:rPr lang="en-US" b="1" dirty="0" smtClean="0">
                <a:sym typeface="Symbol"/>
              </a:rPr>
              <a:t></a:t>
            </a:r>
            <a:r>
              <a:rPr lang="en-US" b="1" dirty="0" smtClean="0"/>
              <a:t> (–3; 3];  3) (–∞; 8) </a:t>
            </a:r>
            <a:r>
              <a:rPr lang="en-US" b="1" dirty="0" smtClean="0">
                <a:sym typeface="Symbol"/>
              </a:rPr>
              <a:t></a:t>
            </a:r>
            <a:r>
              <a:rPr lang="en-US" b="1" dirty="0" smtClean="0"/>
              <a:t> [–2; +∞);   4) R </a:t>
            </a:r>
            <a:r>
              <a:rPr lang="en-US" b="1" dirty="0" smtClean="0">
                <a:sym typeface="Symbol"/>
              </a:rPr>
              <a:t> </a:t>
            </a:r>
            <a:r>
              <a:rPr lang="en-US" b="1" dirty="0" smtClean="0"/>
              <a:t>(–7; 2];    5) Q </a:t>
            </a:r>
            <a:r>
              <a:rPr lang="en-US" b="1" dirty="0" smtClean="0">
                <a:sym typeface="Symbol"/>
              </a:rPr>
              <a:t> N</a:t>
            </a:r>
            <a:r>
              <a:rPr lang="en-US" b="1" dirty="0" smtClean="0"/>
              <a:t>;    6)R </a:t>
            </a:r>
            <a:r>
              <a:rPr lang="en-US" b="1" dirty="0" smtClean="0">
                <a:sym typeface="Symbol"/>
              </a:rPr>
              <a:t>  N</a:t>
            </a:r>
            <a:r>
              <a:rPr lang="en-US" b="1" dirty="0" smtClean="0"/>
              <a:t>. </a:t>
            </a:r>
            <a:endParaRPr lang="uk-UA" b="1" dirty="0" smtClean="0"/>
          </a:p>
          <a:p>
            <a:pPr marL="514350" indent="-514350"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653136"/>
            <a:ext cx="4391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Вправи для повторення </a:t>
            </a:r>
            <a:br>
              <a:rPr lang="uk-UA" dirty="0" smtClean="0"/>
            </a:br>
            <a:r>
              <a:rPr lang="uk-UA" dirty="0" smtClean="0"/>
              <a:t>(алгоритми розв'язання)</a:t>
            </a:r>
            <a:endParaRPr lang="ru-RU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556792"/>
            <a:ext cx="295304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2772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501008"/>
            <a:ext cx="5832648" cy="322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Підсумки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54461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b="1" dirty="0" smtClean="0"/>
              <a:t>Вивчивши матеріал параграфа «Множини. Операції над множинами», ви дізналися, що: </a:t>
            </a:r>
          </a:p>
          <a:p>
            <a:r>
              <a:rPr lang="uk-UA" b="1" dirty="0" smtClean="0"/>
              <a:t>об’єкти, які складають множину, називають елементами  цієї множини; </a:t>
            </a:r>
          </a:p>
          <a:p>
            <a:r>
              <a:rPr lang="uk-UA" b="1" dirty="0" smtClean="0"/>
              <a:t>дві множини </a:t>
            </a:r>
            <a:r>
              <a:rPr lang="uk-UA" b="1" i="1" dirty="0" smtClean="0"/>
              <a:t>A і B називають рівними, якщо вони складаються з одних і тих самих елементів, тобто кожний елемент множини A належить множині B і, навпаки, кожний елемент множини B належить множині A. Якщо множини A і B рівні, то пишуть A = B. Множина однозначно визначається своїми елементами. Якщо множину записують за допомогою фігурних дужок, то порядок, у якому виписано її елементи, не має значення; найчастіше множину задають одним із двох таких способів. Перший спосіб полягає в тому, що множину задають </a:t>
            </a:r>
            <a:r>
              <a:rPr lang="uk-UA" b="1" i="1" dirty="0" err="1" smtClean="0"/>
              <a:t>указанням</a:t>
            </a:r>
            <a:r>
              <a:rPr lang="uk-UA" b="1" i="1" dirty="0" smtClean="0"/>
              <a:t> (переліком) усіх її елементів. Другий спосіб полягає в тому, що задається характеристична властивість елементів множини, тобто властивість, яка притаманна всім елементам даної множини і тільки їм;</a:t>
            </a:r>
          </a:p>
          <a:p>
            <a:r>
              <a:rPr lang="uk-UA" b="1" i="1" dirty="0" smtClean="0"/>
              <a:t>множину, яка не містить жодного елемента, називають порожньою множиною і позначають символом ∅; </a:t>
            </a:r>
          </a:p>
          <a:p>
            <a:r>
              <a:rPr lang="uk-UA" b="1" i="1" dirty="0" smtClean="0"/>
              <a:t>множину  B називають підмножиною множини A, якщо кожний елемент множини B є елементом множини A. Це записують так: B ⊂ A або A ⊃ B (читають: «множина B є підмножиною множини A» або «множина A містить множину B»); </a:t>
            </a:r>
          </a:p>
          <a:p>
            <a:r>
              <a:rPr lang="uk-UA" b="1" i="1" dirty="0" smtClean="0"/>
              <a:t>для ілюстрації співвідношень між множинами використовують схеми, які називають діаграмами Ейлера; коли  A ⊂ B і B ⊂ A, то A = B; </a:t>
            </a:r>
          </a:p>
          <a:p>
            <a:r>
              <a:rPr lang="uk-UA" b="1" i="1" dirty="0" smtClean="0"/>
              <a:t>будь-яка множина  A є підмножиною самої себе, тобто A ⊂ </a:t>
            </a:r>
            <a:r>
              <a:rPr lang="uk-UA" b="1" i="1" dirty="0" err="1" smtClean="0"/>
              <a:t>A</a:t>
            </a:r>
            <a:r>
              <a:rPr lang="uk-UA" b="1" i="1" dirty="0" smtClean="0"/>
              <a:t>; </a:t>
            </a:r>
          </a:p>
          <a:p>
            <a:r>
              <a:rPr lang="uk-UA" b="1" i="1" dirty="0" smtClean="0"/>
              <a:t>для будь-якої множини  A справедливе твердження: ∅ ⊂ A; </a:t>
            </a:r>
          </a:p>
          <a:p>
            <a:r>
              <a:rPr lang="uk-UA" b="1" i="1" dirty="0" smtClean="0"/>
              <a:t>перетином множин  A і B називають множину, яка складається з усіх елементів, що належать і множині A, і множині B. Перетин множин A і B позначають так: A </a:t>
            </a:r>
            <a:r>
              <a:rPr lang="uk-UA" b="1" i="1" dirty="0" smtClean="0">
                <a:sym typeface="Symbol"/>
              </a:rPr>
              <a:t></a:t>
            </a:r>
            <a:r>
              <a:rPr lang="uk-UA" b="1" i="1" dirty="0" smtClean="0"/>
              <a:t> B;</a:t>
            </a: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Підсумки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uk-UA" dirty="0" smtClean="0"/>
              <a:t> якщо множини </a:t>
            </a:r>
            <a:r>
              <a:rPr lang="uk-UA" i="1" dirty="0" smtClean="0"/>
              <a:t>A і B не мають спільних елементів, то їх перетином є порожня множина, тобто A </a:t>
            </a:r>
            <a:r>
              <a:rPr lang="uk-UA" i="1" dirty="0" smtClean="0">
                <a:sym typeface="Symbol"/>
              </a:rPr>
              <a:t></a:t>
            </a:r>
            <a:r>
              <a:rPr lang="uk-UA" i="1" dirty="0" smtClean="0"/>
              <a:t> B = ∅. Також A </a:t>
            </a:r>
            <a:r>
              <a:rPr lang="uk-UA" i="1" dirty="0" smtClean="0">
                <a:sym typeface="Symbol"/>
              </a:rPr>
              <a:t></a:t>
            </a:r>
            <a:r>
              <a:rPr lang="uk-UA" i="1" dirty="0" smtClean="0"/>
              <a:t> ∅ = ∅; </a:t>
            </a:r>
          </a:p>
          <a:p>
            <a:pPr marL="0" indent="0"/>
            <a:r>
              <a:rPr lang="uk-UA" i="1" dirty="0" smtClean="0"/>
              <a:t>Коли  A ⊂ B, то A </a:t>
            </a:r>
            <a:r>
              <a:rPr lang="uk-UA" i="1" dirty="0" smtClean="0">
                <a:sym typeface="Symbol"/>
              </a:rPr>
              <a:t></a:t>
            </a:r>
            <a:r>
              <a:rPr lang="uk-UA" i="1" dirty="0" smtClean="0"/>
              <a:t> B = A, зокрема, якщо B = A, то A </a:t>
            </a:r>
            <a:r>
              <a:rPr lang="uk-UA" i="1" dirty="0" smtClean="0">
                <a:sym typeface="Symbol"/>
              </a:rPr>
              <a:t></a:t>
            </a:r>
            <a:r>
              <a:rPr lang="uk-UA" i="1" dirty="0" smtClean="0"/>
              <a:t> </a:t>
            </a:r>
            <a:r>
              <a:rPr lang="uk-UA" i="1" dirty="0" err="1" smtClean="0"/>
              <a:t>A</a:t>
            </a:r>
            <a:r>
              <a:rPr lang="uk-UA" i="1" dirty="0" smtClean="0"/>
              <a:t> = </a:t>
            </a:r>
            <a:r>
              <a:rPr lang="uk-UA" i="1" dirty="0" err="1" smtClean="0"/>
              <a:t>A</a:t>
            </a:r>
            <a:r>
              <a:rPr lang="uk-UA" i="1" dirty="0" smtClean="0"/>
              <a:t>; </a:t>
            </a:r>
          </a:p>
          <a:p>
            <a:pPr marL="0" indent="0"/>
            <a:r>
              <a:rPr lang="uk-UA" i="1" dirty="0" smtClean="0"/>
              <a:t>об’єднанням множин A і B називають множину, яка складається з усіх елементів, що належать хоча б одній з цих множин: або множині A, або множині B. </a:t>
            </a:r>
          </a:p>
          <a:p>
            <a:pPr marL="0" indent="0"/>
            <a:r>
              <a:rPr lang="uk-UA" i="1" dirty="0" smtClean="0"/>
              <a:t>Об’єднання множин A і B позначають так: A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B; </a:t>
            </a:r>
          </a:p>
          <a:p>
            <a:pPr marL="0" indent="0"/>
            <a:r>
              <a:rPr lang="uk-UA" i="1" dirty="0" smtClean="0"/>
              <a:t>A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∅ = </a:t>
            </a:r>
            <a:r>
              <a:rPr lang="uk-UA" i="1" dirty="0" err="1" smtClean="0"/>
              <a:t>A</a:t>
            </a:r>
            <a:r>
              <a:rPr lang="uk-UA" i="1" dirty="0" smtClean="0"/>
              <a:t>; коли  A ⊂ B, то A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B = В, зокрема, якщо B = A, то A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</a:t>
            </a:r>
            <a:r>
              <a:rPr lang="uk-UA" i="1" dirty="0" err="1" smtClean="0"/>
              <a:t>A</a:t>
            </a:r>
            <a:r>
              <a:rPr lang="uk-UA" i="1" dirty="0" smtClean="0"/>
              <a:t> = </a:t>
            </a:r>
            <a:r>
              <a:rPr lang="uk-UA" i="1" dirty="0" err="1" smtClean="0"/>
              <a:t>A</a:t>
            </a:r>
            <a:r>
              <a:rPr lang="uk-UA" i="1" dirty="0" smtClean="0"/>
              <a:t>; </a:t>
            </a:r>
          </a:p>
          <a:p>
            <a:pPr marL="0" indent="0"/>
            <a:r>
              <a:rPr lang="uk-UA" i="1" dirty="0" smtClean="0"/>
              <a:t>якщо треба знайти об’єднання множин розв’язків рівнянь (нерівностей), то кажуть, що треба розв’язати сукупність рівнянь (нерівностей). Сукупність записують за допомогою квадратної дужки.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додому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Прочитати п.1-2</a:t>
            </a:r>
          </a:p>
          <a:p>
            <a:r>
              <a:rPr lang="uk-UA" dirty="0" smtClean="0"/>
              <a:t>Вивчити означення та властивості</a:t>
            </a:r>
          </a:p>
          <a:p>
            <a:r>
              <a:rPr lang="uk-UA" dirty="0" smtClean="0"/>
              <a:t>Виконати вправи: 19, 24, 26, 29, 33, 35, 40, 42</a:t>
            </a:r>
          </a:p>
          <a:p>
            <a:r>
              <a:rPr lang="uk-UA" dirty="0" smtClean="0"/>
              <a:t>За складеними на уроці алгоритмами розв'язування вправ виконати завдання у зошиті: 43, 44, 45 (на вибір)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980728"/>
            <a:ext cx="7772400" cy="1362075"/>
          </a:xfrm>
        </p:spPr>
        <p:txBody>
          <a:bodyPr/>
          <a:lstStyle/>
          <a:p>
            <a:pPr algn="ctr"/>
            <a:r>
              <a:rPr lang="uk-UA" smtClean="0"/>
              <a:t>Тема уроку: </a:t>
            </a:r>
            <a:r>
              <a:rPr lang="uk-UA" dirty="0" smtClean="0"/>
              <a:t>Підмножина. Операції над множинами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Підмножина. Операції над множинами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355600">
              <a:buNone/>
            </a:pPr>
            <a:r>
              <a:rPr lang="uk-UA" b="1" dirty="0" smtClean="0"/>
              <a:t>Розглянемо множину цифр десяткової системи числення </a:t>
            </a:r>
          </a:p>
          <a:p>
            <a:pPr marL="0" indent="355600" algn="ctr">
              <a:buNone/>
            </a:pPr>
            <a:r>
              <a:rPr lang="uk-UA" b="1" i="1" dirty="0" smtClean="0"/>
              <a:t>A = {0, 1, 2, 3, 4, 5, 6, 7, 8, 9}. </a:t>
            </a:r>
          </a:p>
          <a:p>
            <a:pPr marL="0" indent="355600">
              <a:buNone/>
            </a:pPr>
            <a:r>
              <a:rPr lang="uk-UA" b="1" i="1" dirty="0" smtClean="0"/>
              <a:t>Виокремимо з множини A ті її елементи, які є парними цифрами. Отримаємо множину B = {0, 2, 4, 6, 8}, усі елементи якої є елементами множини A.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Означення. Множину B називають підмножиною множини A, якщо кожний елемент множини B є елементом множини A. </a:t>
            </a:r>
          </a:p>
          <a:p>
            <a:pPr marL="0" indent="355600">
              <a:buNone/>
            </a:pPr>
            <a:r>
              <a:rPr lang="uk-UA" b="1" i="1" dirty="0" smtClean="0"/>
              <a:t>Це записують так: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B ⊂ A або A ⊃ B </a:t>
            </a:r>
            <a:r>
              <a:rPr lang="uk-UA" b="1" i="1" dirty="0" smtClean="0"/>
              <a:t>(читають: «множина B є підмножиною множини A» або «множина A містить множину B»). </a:t>
            </a:r>
          </a:p>
          <a:p>
            <a:pPr marL="0" indent="355600">
              <a:buNone/>
            </a:pPr>
            <a:r>
              <a:rPr lang="uk-UA" b="1" i="1" dirty="0" smtClean="0"/>
              <a:t>Наприклад, </a:t>
            </a:r>
            <a:r>
              <a:rPr lang="en-US" b="1" i="1" dirty="0" smtClean="0"/>
              <a:t>	N</a:t>
            </a:r>
            <a:r>
              <a:rPr lang="uk-UA" b="1" i="1" dirty="0" smtClean="0"/>
              <a:t> ⊂ </a:t>
            </a:r>
            <a:r>
              <a:rPr lang="en-US" b="1" i="1" dirty="0" smtClean="0"/>
              <a:t>Z</a:t>
            </a:r>
            <a:r>
              <a:rPr lang="uk-UA" b="1" i="1" dirty="0" smtClean="0"/>
              <a:t>, </a:t>
            </a:r>
            <a:r>
              <a:rPr lang="en-US" b="1" i="1" dirty="0" smtClean="0"/>
              <a:t>  Z</a:t>
            </a:r>
            <a:r>
              <a:rPr lang="uk-UA" b="1" i="1" dirty="0" smtClean="0"/>
              <a:t> ⊂ </a:t>
            </a:r>
            <a:r>
              <a:rPr lang="en-US" b="1" i="1" dirty="0" smtClean="0"/>
              <a:t> Q</a:t>
            </a:r>
            <a:r>
              <a:rPr lang="uk-UA" b="1" i="1" dirty="0" smtClean="0"/>
              <a:t>, </a:t>
            </a:r>
            <a:r>
              <a:rPr lang="en-US" b="1" i="1" dirty="0" smtClean="0"/>
              <a:t>   Q</a:t>
            </a:r>
            <a:r>
              <a:rPr lang="uk-UA" b="1" i="1" dirty="0" smtClean="0"/>
              <a:t> ⊃ </a:t>
            </a:r>
            <a:r>
              <a:rPr lang="en-US" b="1" i="1" dirty="0" smtClean="0"/>
              <a:t>N</a:t>
            </a:r>
            <a:r>
              <a:rPr lang="uk-UA" b="1" i="1" dirty="0" smtClean="0"/>
              <a:t>, </a:t>
            </a:r>
            <a:r>
              <a:rPr lang="en-US" b="1" i="1" dirty="0" smtClean="0"/>
              <a:t>   Q</a:t>
            </a:r>
            <a:r>
              <a:rPr lang="uk-UA" b="1" i="1" dirty="0" smtClean="0"/>
              <a:t> ⊂ </a:t>
            </a:r>
            <a:r>
              <a:rPr lang="en-US" b="1" i="1" dirty="0" smtClean="0"/>
              <a:t>R</a:t>
            </a:r>
            <a:r>
              <a:rPr lang="uk-UA" b="1" i="1" dirty="0" smtClean="0"/>
              <a:t>, </a:t>
            </a:r>
            <a:endParaRPr lang="en-US" b="1" i="1" dirty="0" smtClean="0"/>
          </a:p>
          <a:p>
            <a:pPr marL="0" indent="355600">
              <a:buNone/>
            </a:pPr>
            <a:r>
              <a:rPr lang="en-US" b="1" i="1" dirty="0" smtClean="0"/>
              <a:t>		</a:t>
            </a:r>
            <a:r>
              <a:rPr lang="uk-UA" b="1" i="1" dirty="0" smtClean="0"/>
              <a:t>{a} ⊂ {</a:t>
            </a:r>
            <a:r>
              <a:rPr lang="uk-UA" b="1" i="1" dirty="0" err="1" smtClean="0"/>
              <a:t>a</a:t>
            </a:r>
            <a:r>
              <a:rPr lang="uk-UA" b="1" i="1" dirty="0" smtClean="0"/>
              <a:t>, b}, (1; 2] ⊂  [1; 2], [2; 5] ⊂ (1; +∞).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Множина учнів нашого класу є підмножиною множини учнів нашої школи. </a:t>
            </a:r>
          </a:p>
          <a:p>
            <a:pPr marL="0" indent="355600">
              <a:buNone/>
            </a:pPr>
            <a:r>
              <a:rPr lang="uk-UA" b="1" i="1" dirty="0" smtClean="0"/>
              <a:t>Множина ссавців є підмножиною множини хребетних.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412776"/>
            <a:ext cx="1763688" cy="829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Підмножина. Операції над множинами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6984776" cy="5472608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b="1" i="1" dirty="0" smtClean="0"/>
              <a:t>Множина точок променя CB є підмножиною множини точок прямої AB (рис. 1). </a:t>
            </a:r>
          </a:p>
          <a:p>
            <a:pPr marL="0" indent="355600">
              <a:buNone/>
            </a:pPr>
            <a:r>
              <a:rPr lang="uk-UA" b="1" i="1" dirty="0" smtClean="0"/>
              <a:t>Для ілюстрації співвідношень між множинами використовують схеми, які називають </a:t>
            </a:r>
            <a:r>
              <a:rPr lang="uk-UA" b="1" i="1" dirty="0" smtClean="0">
                <a:solidFill>
                  <a:srgbClr val="00B050"/>
                </a:solidFill>
              </a:rPr>
              <a:t>діаграмами Ейлера</a:t>
            </a:r>
            <a:r>
              <a:rPr lang="uk-UA" b="1" i="1" dirty="0" smtClean="0"/>
              <a:t>.</a:t>
            </a:r>
            <a:r>
              <a:rPr lang="uk-UA" b="1" i="1" dirty="0" smtClean="0">
                <a:solidFill>
                  <a:srgbClr val="00B050"/>
                </a:solidFill>
              </a:rPr>
              <a:t> </a:t>
            </a:r>
          </a:p>
          <a:p>
            <a:pPr marL="0" indent="355600">
              <a:buNone/>
            </a:pPr>
            <a:r>
              <a:rPr lang="uk-UA" b="1" i="1" dirty="0" smtClean="0"/>
              <a:t>На рисунку 2 зображено множину A (більший круг) і множину B (менший круг, який міститься в більшому). Ця схема означає, що B ⊂ A (або A ⊃ B). </a:t>
            </a:r>
          </a:p>
          <a:p>
            <a:pPr marL="0" indent="355600">
              <a:buNone/>
            </a:pPr>
            <a:r>
              <a:rPr lang="uk-UA" b="1" i="1" dirty="0" smtClean="0"/>
              <a:t>На рисунку 3 за допомогою діаграм Ейлера показано співвідношення між множинами </a:t>
            </a:r>
            <a:r>
              <a:rPr lang="en-US" b="1" i="1" dirty="0" smtClean="0"/>
              <a:t>N</a:t>
            </a:r>
            <a:r>
              <a:rPr lang="uk-UA" b="1" i="1" dirty="0" smtClean="0"/>
              <a:t>,</a:t>
            </a:r>
            <a:r>
              <a:rPr lang="en-US" b="1" i="1" dirty="0" smtClean="0"/>
              <a:t> Z</a:t>
            </a:r>
            <a:r>
              <a:rPr lang="uk-UA" b="1" i="1" dirty="0" smtClean="0"/>
              <a:t>, </a:t>
            </a:r>
            <a:r>
              <a:rPr lang="en-US" b="1" i="1" dirty="0" smtClean="0"/>
              <a:t>Q</a:t>
            </a:r>
            <a:r>
              <a:rPr lang="uk-UA" b="1" i="1" dirty="0" smtClean="0"/>
              <a:t> і </a:t>
            </a:r>
            <a:r>
              <a:rPr lang="en-US" b="1" i="1" dirty="0" smtClean="0"/>
              <a:t>R</a:t>
            </a:r>
            <a:r>
              <a:rPr lang="uk-UA" b="1" i="1" dirty="0" smtClean="0"/>
              <a:t>. </a:t>
            </a:r>
            <a:r>
              <a:rPr lang="en-US" b="1" i="1" dirty="0" smtClean="0"/>
              <a:t> </a:t>
            </a:r>
          </a:p>
          <a:p>
            <a:pPr marL="0" indent="355600">
              <a:buNone/>
            </a:pPr>
            <a:r>
              <a:rPr lang="uk-UA" b="1" i="1" dirty="0" smtClean="0"/>
              <a:t>З означень підмножини і рівності множин випливає, що коли A ⊂ B і B ⊂ A, то A = B. Будь-яка множина A є підмножиною самої себе, тобто A ⊂ A. </a:t>
            </a:r>
            <a:endParaRPr lang="uk-U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276872"/>
            <a:ext cx="1778124" cy="212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4918" y="4509120"/>
            <a:ext cx="206908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5770984" cy="6264696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Якщо в множині </a:t>
            </a:r>
            <a:r>
              <a:rPr lang="uk-UA" i="1" dirty="0" smtClean="0"/>
              <a:t>B немає такого елемента, який не належить множині A, то множина B є підмножиною множини A. </a:t>
            </a:r>
          </a:p>
          <a:p>
            <a:pPr marL="0" indent="355600">
              <a:buNone/>
            </a:pPr>
            <a:r>
              <a:rPr lang="uk-UA" i="1" dirty="0" smtClean="0"/>
              <a:t>У силу цих міркувань порожню множину вважають підмножиною </a:t>
            </a:r>
            <a:r>
              <a:rPr lang="uk-UA" i="1" dirty="0" err="1" smtClean="0"/>
              <a:t>будь-</a:t>
            </a:r>
            <a:r>
              <a:rPr lang="uk-UA" i="1" dirty="0" smtClean="0"/>
              <a:t> якої множини. </a:t>
            </a:r>
          </a:p>
          <a:p>
            <a:pPr marL="0" indent="355600">
              <a:buNone/>
            </a:pPr>
            <a:r>
              <a:rPr lang="uk-UA" i="1" dirty="0" smtClean="0"/>
              <a:t>Справді, порожня множина не містить жодного елемента, отже, у ній немає елемента, який не належить даній множині A. Тому для будь-якої множини A справедливе твердження: ∅ ⊂ A.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2996952"/>
            <a:ext cx="2071401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∅ ⊂ </a:t>
            </a:r>
            <a:r>
              <a:rPr lang="en-US" sz="6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Приклад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9"/>
            <a:ext cx="8784976" cy="4464496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Випишіть усі підмножини множини A = {</a:t>
            </a:r>
            <a:r>
              <a:rPr lang="uk-UA" i="1" dirty="0" err="1" smtClean="0"/>
              <a:t>a</a:t>
            </a:r>
            <a:r>
              <a:rPr lang="uk-UA" i="1" dirty="0" smtClean="0"/>
              <a:t>, b, c}. </a:t>
            </a:r>
          </a:p>
          <a:p>
            <a:pPr marL="0" indent="355600">
              <a:buNone/>
            </a:pPr>
            <a:r>
              <a:rPr lang="uk-UA" i="1" dirty="0" smtClean="0"/>
              <a:t>Розв’язання. Маємо: {a}, {b}, {c}, {a, b}, {</a:t>
            </a:r>
            <a:r>
              <a:rPr lang="uk-UA" i="1" dirty="0" err="1" smtClean="0"/>
              <a:t>b</a:t>
            </a:r>
            <a:r>
              <a:rPr lang="uk-UA" i="1" dirty="0" smtClean="0"/>
              <a:t>, c}, {a, c}, {a, b, c}, ∅. </a:t>
            </a:r>
          </a:p>
          <a:p>
            <a:pPr marL="0" indent="355600">
              <a:buNone/>
            </a:pPr>
            <a:r>
              <a:rPr lang="uk-UA" i="1" dirty="0" smtClean="0"/>
              <a:t>Нехай A — множина розв’язків рівняння x + y = 5, а B — множина розв’язків рівняння x – y = 3. </a:t>
            </a:r>
          </a:p>
          <a:p>
            <a:pPr marL="0" indent="355600">
              <a:buNone/>
            </a:pPr>
            <a:r>
              <a:rPr lang="uk-UA" i="1" dirty="0" smtClean="0"/>
              <a:t>Тоді множина C розв’язків системи рівнянь                   , складається з усіх елементів, які належать і множині A, і множині B. </a:t>
            </a:r>
          </a:p>
          <a:p>
            <a:pPr marL="0" indent="355600">
              <a:buNone/>
            </a:pPr>
            <a:r>
              <a:rPr lang="uk-UA" i="1" dirty="0" smtClean="0"/>
              <a:t>У такому випадку кажуть, що множина C є </a:t>
            </a:r>
            <a:r>
              <a:rPr lang="uk-UA" b="1" i="1" dirty="0" smtClean="0"/>
              <a:t>перетином множин A і B.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2132856"/>
            <a:ext cx="99060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941169"/>
            <a:ext cx="4003507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Перетин множин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9"/>
            <a:ext cx="9144000" cy="4464496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800" b="1" i="1" dirty="0" smtClean="0">
                <a:solidFill>
                  <a:srgbClr val="00B050"/>
                </a:solidFill>
              </a:rPr>
              <a:t>Означення. Перетином множин A і B називають множину, яка складається з усіх елементів, що належать і множині A, і множині B. </a:t>
            </a:r>
          </a:p>
          <a:p>
            <a:pPr marL="0" indent="355600"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Перетин множин A і B позначають так: A </a:t>
            </a:r>
            <a:r>
              <a:rPr lang="uk-UA" sz="2800" b="1" dirty="0" smtClean="0">
                <a:solidFill>
                  <a:srgbClr val="C00000"/>
                </a:solidFill>
                <a:sym typeface="Symbol"/>
              </a:rPr>
              <a:t></a:t>
            </a:r>
            <a:r>
              <a:rPr lang="uk-UA" sz="2800" b="1" i="1" dirty="0" smtClean="0">
                <a:solidFill>
                  <a:srgbClr val="C00000"/>
                </a:solidFill>
              </a:rPr>
              <a:t> B. </a:t>
            </a:r>
            <a:endParaRPr lang="en-US" sz="2800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endParaRPr lang="en-US" sz="2800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endParaRPr lang="en-US" sz="2800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endParaRPr lang="uk-UA" sz="2800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r>
              <a:rPr lang="uk-UA" sz="2800" dirty="0" smtClean="0"/>
              <a:t>Наприклад, [–1; 3) </a:t>
            </a:r>
            <a:r>
              <a:rPr lang="uk-UA" sz="2800" dirty="0" smtClean="0">
                <a:sym typeface="Symbol"/>
              </a:rPr>
              <a:t></a:t>
            </a:r>
            <a:r>
              <a:rPr lang="uk-UA" sz="2800" dirty="0" smtClean="0"/>
              <a:t> (2; +∞) = (2; 3) (рис. 4). </a:t>
            </a:r>
            <a:endParaRPr lang="uk-UA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924944"/>
            <a:ext cx="340995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Перетин множин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 fontScale="85000" lnSpcReduction="20000"/>
          </a:bodyPr>
          <a:lstStyle/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Якщо множини </a:t>
            </a:r>
            <a:r>
              <a:rPr lang="uk-UA" b="1" i="1" dirty="0" smtClean="0">
                <a:solidFill>
                  <a:srgbClr val="00B0F0"/>
                </a:solidFill>
              </a:rPr>
              <a:t>A і B не мають спільних елементів, то їх перетином є порожня множина, тобто A </a:t>
            </a:r>
            <a:r>
              <a:rPr lang="uk-UA" b="1" i="1" dirty="0" smtClean="0">
                <a:solidFill>
                  <a:srgbClr val="00B0F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00B0F0"/>
                </a:solidFill>
              </a:rPr>
              <a:t> B = ∅. </a:t>
            </a:r>
            <a:endParaRPr lang="en-US" b="1" i="1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uk-UA" i="1" dirty="0" smtClean="0"/>
              <a:t>Також зазначимо, що </a:t>
            </a:r>
            <a:r>
              <a:rPr lang="uk-UA" b="1" i="1" dirty="0" smtClean="0">
                <a:solidFill>
                  <a:srgbClr val="C00000"/>
                </a:solidFill>
              </a:rPr>
              <a:t>A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</a:t>
            </a:r>
            <a:r>
              <a:rPr lang="uk-UA" b="1" i="1" dirty="0" smtClean="0">
                <a:solidFill>
                  <a:srgbClr val="C00000"/>
                </a:solidFill>
              </a:rPr>
              <a:t> ∅ = ∅</a:t>
            </a:r>
            <a:r>
              <a:rPr lang="uk-UA" i="1" dirty="0" smtClean="0"/>
              <a:t>. </a:t>
            </a:r>
            <a:endParaRPr lang="en-US" i="1" dirty="0" smtClean="0"/>
          </a:p>
          <a:p>
            <a:pPr marL="0" indent="355600">
              <a:buNone/>
            </a:pPr>
            <a:r>
              <a:rPr lang="uk-UA" i="1" dirty="0" smtClean="0"/>
              <a:t>З означення перетину двох множин випливає, що коли A ⊂ B, то A </a:t>
            </a:r>
            <a:r>
              <a:rPr lang="uk-UA" i="1" dirty="0" smtClean="0">
                <a:sym typeface="Symbol"/>
              </a:rPr>
              <a:t></a:t>
            </a:r>
            <a:r>
              <a:rPr lang="uk-UA" i="1" dirty="0" smtClean="0"/>
              <a:t> B = A, зокрема, якщо B = A, то A </a:t>
            </a:r>
            <a:r>
              <a:rPr lang="uk-UA" i="1" dirty="0" smtClean="0">
                <a:sym typeface="Symbol"/>
              </a:rPr>
              <a:t></a:t>
            </a:r>
            <a:r>
              <a:rPr lang="en-US" i="1" dirty="0" smtClean="0">
                <a:sym typeface="Symbol"/>
              </a:rPr>
              <a:t> </a:t>
            </a:r>
            <a:r>
              <a:rPr lang="uk-UA" i="1" dirty="0" smtClean="0"/>
              <a:t> A</a:t>
            </a:r>
            <a:r>
              <a:rPr lang="en-US" i="1" dirty="0" smtClean="0"/>
              <a:t> </a:t>
            </a:r>
            <a:r>
              <a:rPr lang="uk-UA" i="1" dirty="0" smtClean="0"/>
              <a:t> = A. </a:t>
            </a:r>
            <a:endParaRPr lang="en-US" i="1" dirty="0" smtClean="0"/>
          </a:p>
          <a:p>
            <a:pPr marL="0" indent="355600">
              <a:buNone/>
            </a:pPr>
            <a:r>
              <a:rPr lang="uk-UA" i="1" dirty="0" smtClean="0"/>
              <a:t>Наприклад, </a:t>
            </a:r>
            <a:r>
              <a:rPr lang="en-US" b="1" i="1" dirty="0" smtClean="0">
                <a:solidFill>
                  <a:srgbClr val="C00000"/>
                </a:solidFill>
              </a:rPr>
              <a:t>Q </a:t>
            </a:r>
            <a:r>
              <a:rPr lang="en-US" b="1" i="1" dirty="0" smtClean="0">
                <a:solidFill>
                  <a:srgbClr val="C00000"/>
                </a:solidFill>
                <a:sym typeface="Symbol"/>
              </a:rPr>
              <a:t> N</a:t>
            </a:r>
            <a:r>
              <a:rPr lang="uk-UA" b="1" i="1" dirty="0" smtClean="0">
                <a:solidFill>
                  <a:srgbClr val="C00000"/>
                </a:solidFill>
              </a:rPr>
              <a:t> = </a:t>
            </a:r>
            <a:r>
              <a:rPr lang="en-US" b="1" i="1" dirty="0" smtClean="0">
                <a:solidFill>
                  <a:srgbClr val="C00000"/>
                </a:solidFill>
              </a:rPr>
              <a:t>N</a:t>
            </a:r>
            <a:r>
              <a:rPr lang="uk-UA" b="1" i="1" dirty="0" smtClean="0">
                <a:solidFill>
                  <a:srgbClr val="C00000"/>
                </a:solidFill>
              </a:rPr>
              <a:t>, </a:t>
            </a:r>
            <a:r>
              <a:rPr lang="en-US" b="1" i="1" dirty="0" smtClean="0">
                <a:solidFill>
                  <a:srgbClr val="C00000"/>
                </a:solidFill>
              </a:rPr>
              <a:t>Z</a:t>
            </a:r>
            <a:r>
              <a:rPr lang="uk-UA" b="1" i="1" dirty="0" smtClean="0">
                <a:solidFill>
                  <a:srgbClr val="C00000"/>
                </a:solidFill>
              </a:rPr>
              <a:t> </a:t>
            </a:r>
            <a:r>
              <a:rPr lang="uk-UA" b="1" i="1" dirty="0" smtClean="0">
                <a:solidFill>
                  <a:srgbClr val="C00000"/>
                </a:solidFill>
                <a:sym typeface="Symbol"/>
              </a:rPr>
              <a:t></a:t>
            </a:r>
            <a:r>
              <a:rPr lang="en-US" b="1" i="1" dirty="0" smtClean="0">
                <a:solidFill>
                  <a:srgbClr val="C00000"/>
                </a:solidFill>
              </a:rPr>
              <a:t>R</a:t>
            </a:r>
            <a:r>
              <a:rPr lang="uk-UA" b="1" i="1" dirty="0" smtClean="0">
                <a:solidFill>
                  <a:srgbClr val="C00000"/>
                </a:solidFill>
              </a:rPr>
              <a:t> = </a:t>
            </a:r>
            <a:r>
              <a:rPr lang="en-US" b="1" i="1" dirty="0" smtClean="0">
                <a:solidFill>
                  <a:srgbClr val="C00000"/>
                </a:solidFill>
              </a:rPr>
              <a:t>Z</a:t>
            </a:r>
            <a:r>
              <a:rPr lang="uk-UA" i="1" dirty="0" smtClean="0"/>
              <a:t>. </a:t>
            </a:r>
            <a:endParaRPr lang="en-US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25144"/>
            <a:ext cx="43719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581128"/>
            <a:ext cx="26955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Перетин множин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3888431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Перетин множин зручно ілюструвати за допомогою діаграм Ейлера. </a:t>
            </a:r>
          </a:p>
          <a:p>
            <a:pPr marL="0" indent="355600">
              <a:buNone/>
            </a:pPr>
            <a:r>
              <a:rPr lang="uk-UA" dirty="0" smtClean="0"/>
              <a:t>На рисунку 5 заштрихована фігура зображує множину         A </a:t>
            </a:r>
            <a:r>
              <a:rPr lang="uk-UA" dirty="0" smtClean="0">
                <a:sym typeface="Symbol"/>
              </a:rPr>
              <a:t></a:t>
            </a:r>
            <a:r>
              <a:rPr lang="uk-UA" dirty="0" smtClean="0"/>
              <a:t> B. а) б).  </a:t>
            </a:r>
          </a:p>
          <a:p>
            <a:pPr marL="0" indent="355600">
              <a:buNone/>
            </a:pPr>
            <a:r>
              <a:rPr lang="uk-UA" i="1" dirty="0" smtClean="0"/>
              <a:t>Для того щоб розв’язати рівняння                                     , треба розв’язати кожне з рівнянь x</a:t>
            </a:r>
            <a:r>
              <a:rPr lang="uk-UA" i="1" baseline="30000" dirty="0" smtClean="0"/>
              <a:t>2</a:t>
            </a:r>
            <a:r>
              <a:rPr lang="uk-UA" i="1" dirty="0" smtClean="0"/>
              <a:t> – x = 0 і x</a:t>
            </a:r>
            <a:r>
              <a:rPr lang="uk-UA" i="1" baseline="30000" dirty="0" smtClean="0"/>
              <a:t>2</a:t>
            </a:r>
            <a:r>
              <a:rPr lang="uk-UA" i="1" dirty="0" smtClean="0"/>
              <a:t> – 1 = 0. Маємо: A = {0, 1} — множина коренів першого рівняння, B = {–1, 1} — множина коренів другого рівняння. Зрозуміло, що множина C = {–1, 0, 1}, кожний елемент якої належить або множині A, або множині B, є множиною коренів заданого рівняння. </a:t>
            </a:r>
          </a:p>
          <a:p>
            <a:pPr marL="0" indent="355600">
              <a:buNone/>
            </a:pPr>
            <a:r>
              <a:rPr lang="ru-RU" b="1" i="1" dirty="0" err="1" smtClean="0">
                <a:solidFill>
                  <a:srgbClr val="C00000"/>
                </a:solidFill>
              </a:rPr>
              <a:t>Множину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C </a:t>
            </a:r>
            <a:r>
              <a:rPr lang="ru-RU" b="1" i="1" dirty="0" err="1" smtClean="0">
                <a:solidFill>
                  <a:srgbClr val="C00000"/>
                </a:solidFill>
              </a:rPr>
              <a:t>називають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об’єднанням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множин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A </a:t>
            </a:r>
            <a:r>
              <a:rPr lang="ru-RU" b="1" i="1" dirty="0" err="1" smtClean="0">
                <a:solidFill>
                  <a:srgbClr val="C00000"/>
                </a:solidFill>
              </a:rPr>
              <a:t>і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B. </a:t>
            </a:r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2492" y="4869160"/>
            <a:ext cx="5037426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420888"/>
            <a:ext cx="2591021" cy="391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1965</Words>
  <Application>Microsoft Office PowerPoint</Application>
  <PresentationFormat>Экран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Алгебра і початки аналізу. 10 клас (за підручником Мерзляк А. Г.) </vt:lpstr>
      <vt:lpstr>Тема уроку: Підмножина. Операції над множинами</vt:lpstr>
      <vt:lpstr>Підмножина. Операції над множинами </vt:lpstr>
      <vt:lpstr>Підмножина. Операції над множинами </vt:lpstr>
      <vt:lpstr>Слайд 5</vt:lpstr>
      <vt:lpstr>Приклад</vt:lpstr>
      <vt:lpstr>Перетин множин</vt:lpstr>
      <vt:lpstr>Перетин множин</vt:lpstr>
      <vt:lpstr>Перетин множин</vt:lpstr>
      <vt:lpstr>Об’єднання множин</vt:lpstr>
      <vt:lpstr>До уваги!</vt:lpstr>
      <vt:lpstr>Первинне закріплення вивченого матеріалу</vt:lpstr>
      <vt:lpstr>Усне виконання вправ</vt:lpstr>
      <vt:lpstr>Тренувальні вправи (коментоване розв'язання)</vt:lpstr>
      <vt:lpstr>Тренувальні вправи (коментоване розв'язання)</vt:lpstr>
      <vt:lpstr>Вправи для повторення  (алгоритми розв'язання)</vt:lpstr>
      <vt:lpstr>Підсумки</vt:lpstr>
      <vt:lpstr>Підсумки</vt:lpstr>
      <vt:lpstr>Завдання додому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KEKC</dc:creator>
  <cp:lastModifiedBy>KEKC</cp:lastModifiedBy>
  <cp:revision>17</cp:revision>
  <dcterms:created xsi:type="dcterms:W3CDTF">2012-06-25T19:38:39Z</dcterms:created>
  <dcterms:modified xsi:type="dcterms:W3CDTF">2012-06-26T20:47:50Z</dcterms:modified>
</cp:coreProperties>
</file>