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58" r:id="rId6"/>
    <p:sldId id="271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F4083-03DB-48C6-8F4A-DD978D14AC4D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4FCD9-0907-4150-A192-5C8C96B8AA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dirty="0" smtClean="0"/>
              <a:t>Мерзляк А. Г.)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268760"/>
            <a:ext cx="886727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72816"/>
            <a:ext cx="883361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40960" cy="2018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1"/>
            <a:ext cx="8496944" cy="2862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742971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334966"/>
            <a:ext cx="7588399" cy="6523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1556792"/>
            <a:ext cx="86294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36912"/>
            <a:ext cx="82809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212976"/>
            <a:ext cx="763284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Вправа для повторення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772816"/>
            <a:ext cx="882880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 4</a:t>
            </a:r>
          </a:p>
          <a:p>
            <a:r>
              <a:rPr lang="uk-UA" dirty="0" smtClean="0">
                <a:latin typeface="Sylfaen"/>
              </a:rPr>
              <a:t>Вивчити означення</a:t>
            </a:r>
          </a:p>
          <a:p>
            <a:r>
              <a:rPr lang="uk-UA" dirty="0" smtClean="0">
                <a:latin typeface="Sylfaen"/>
              </a:rPr>
              <a:t>Готувати відповіді на контрольні запитання 1-5 (ст. 37)</a:t>
            </a:r>
          </a:p>
          <a:p>
            <a:r>
              <a:rPr lang="uk-UA" dirty="0" smtClean="0">
                <a:latin typeface="Sylfaen"/>
              </a:rPr>
              <a:t>Виконати вправи №114, 117, 119, 121, 124, 126, 142 (записати розв'язок за алгоритмом, обговореним на уроці)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772400" cy="1362075"/>
          </a:xfrm>
        </p:spPr>
        <p:txBody>
          <a:bodyPr/>
          <a:lstStyle/>
          <a:p>
            <a:pPr algn="ctr"/>
            <a:r>
              <a:rPr lang="uk-UA" dirty="0" smtClean="0"/>
              <a:t>Тема уроку: </a:t>
            </a:r>
            <a:r>
              <a:rPr lang="uk-UA" dirty="0" smtClean="0"/>
              <a:t>Парні і непарні функції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Парні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непарні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4388296" cy="5073427"/>
          </a:xfrm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Означення. Функцію </a:t>
            </a:r>
            <a:r>
              <a:rPr lang="uk-UA" b="1" i="1" dirty="0" smtClean="0">
                <a:solidFill>
                  <a:srgbClr val="00B050"/>
                </a:solidFill>
              </a:rPr>
              <a:t>f називають парною, якщо для будь-якого x з області визначення f (–x) = f (x).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F0"/>
                </a:solidFill>
              </a:rPr>
              <a:t>Означення. Функцію f називають непарною, якщо для будь-якого x з області визначення f (–x) = –f (x). </a:t>
            </a:r>
          </a:p>
          <a:p>
            <a:pPr marL="0" indent="355600">
              <a:buNone/>
            </a:pPr>
            <a:r>
              <a:rPr lang="uk-UA" b="1" i="1" dirty="0" smtClean="0"/>
              <a:t>Очевидно, що функція y = 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є парною, а функція y = x</a:t>
            </a:r>
            <a:r>
              <a:rPr lang="uk-UA" b="1" i="1" baseline="30000" dirty="0" smtClean="0"/>
              <a:t>3</a:t>
            </a:r>
            <a:r>
              <a:rPr lang="uk-UA" b="1" i="1" dirty="0" smtClean="0"/>
              <a:t> — непарною. </a:t>
            </a:r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052736"/>
            <a:ext cx="2880320" cy="273016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3470566"/>
            <a:ext cx="2123728" cy="338743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b="1" dirty="0" err="1" smtClean="0"/>
              <a:t>Парні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непарні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112568" cy="5472608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ru-RU" b="1" i="1" dirty="0" err="1" smtClean="0"/>
              <a:t>Виконання</a:t>
            </a:r>
            <a:r>
              <a:rPr lang="ru-RU" b="1" i="1" dirty="0" smtClean="0"/>
              <a:t> </a:t>
            </a:r>
            <a:r>
              <a:rPr lang="ru-RU" b="1" i="1" dirty="0" err="1"/>
              <a:t>рівності</a:t>
            </a:r>
            <a:r>
              <a:rPr lang="ru-RU" b="1" i="1" dirty="0"/>
              <a:t> </a:t>
            </a:r>
            <a:r>
              <a:rPr lang="en-US" b="1" i="1" dirty="0"/>
              <a:t>f (–x) = f (x)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рівності</a:t>
            </a:r>
            <a:r>
              <a:rPr lang="ru-RU" b="1" i="1" dirty="0"/>
              <a:t> </a:t>
            </a:r>
            <a:r>
              <a:rPr lang="en-US" b="1" i="1" dirty="0"/>
              <a:t>f (–x) = –f (x) </a:t>
            </a:r>
            <a:r>
              <a:rPr lang="ru-RU" b="1" i="1" dirty="0"/>
              <a:t>для </a:t>
            </a:r>
            <a:r>
              <a:rPr lang="ru-RU" b="1" i="1" dirty="0" err="1"/>
              <a:t>будь-якого</a:t>
            </a:r>
            <a:r>
              <a:rPr lang="ru-RU" b="1" i="1" dirty="0"/>
              <a:t> </a:t>
            </a:r>
            <a:r>
              <a:rPr lang="en-US" b="1" i="1" dirty="0"/>
              <a:t>x ∈ D (f) </a:t>
            </a:r>
            <a:r>
              <a:rPr lang="ru-RU" b="1" i="1" dirty="0" err="1"/>
              <a:t>означає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область </a:t>
            </a:r>
            <a:r>
              <a:rPr lang="ru-RU" b="1" i="1" dirty="0" err="1"/>
              <a:t>визначення</a:t>
            </a:r>
            <a:r>
              <a:rPr lang="ru-RU" b="1" i="1" dirty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 </a:t>
            </a:r>
            <a:r>
              <a:rPr lang="en-US" b="1" i="1" dirty="0"/>
              <a:t>f </a:t>
            </a:r>
            <a:r>
              <a:rPr lang="ru-RU" b="1" i="1" dirty="0" err="1"/>
              <a:t>має</a:t>
            </a:r>
            <a:r>
              <a:rPr lang="ru-RU" b="1" i="1" dirty="0"/>
              <a:t> </a:t>
            </a:r>
            <a:r>
              <a:rPr lang="ru-RU" b="1" i="1" dirty="0" err="1"/>
              <a:t>таку</a:t>
            </a:r>
            <a:r>
              <a:rPr lang="ru-RU" b="1" i="1" dirty="0"/>
              <a:t> </a:t>
            </a:r>
            <a:r>
              <a:rPr lang="ru-RU" b="1" i="1" dirty="0" err="1"/>
              <a:t>властивість</a:t>
            </a:r>
            <a:r>
              <a:rPr lang="ru-RU" b="1" i="1" dirty="0"/>
              <a:t>: </a:t>
            </a:r>
            <a:r>
              <a:rPr lang="ru-RU" b="1" i="1" dirty="0" err="1"/>
              <a:t>якщо</a:t>
            </a:r>
            <a:r>
              <a:rPr lang="ru-RU" b="1" i="1" dirty="0"/>
              <a:t> </a:t>
            </a:r>
            <a:r>
              <a:rPr lang="en-US" b="1" i="1" dirty="0"/>
              <a:t>x</a:t>
            </a:r>
            <a:r>
              <a:rPr lang="en-US" b="1" i="1" baseline="-25000" dirty="0"/>
              <a:t>0</a:t>
            </a:r>
            <a:r>
              <a:rPr lang="en-US" b="1" i="1" dirty="0"/>
              <a:t> ∈ D (f), </a:t>
            </a:r>
            <a:r>
              <a:rPr lang="ru-RU" b="1" i="1" dirty="0"/>
              <a:t>то –</a:t>
            </a:r>
            <a:r>
              <a:rPr lang="en-US" b="1" i="1" dirty="0"/>
              <a:t>x</a:t>
            </a:r>
            <a:r>
              <a:rPr lang="en-US" b="1" i="1" baseline="-25000" dirty="0"/>
              <a:t>0</a:t>
            </a:r>
            <a:r>
              <a:rPr lang="en-US" b="1" i="1" dirty="0"/>
              <a:t> ∈ D (f). </a:t>
            </a:r>
            <a:r>
              <a:rPr lang="ru-RU" b="1" i="1" dirty="0" err="1"/>
              <a:t>Таку</a:t>
            </a:r>
            <a:r>
              <a:rPr lang="ru-RU" b="1" i="1" dirty="0"/>
              <a:t> </a:t>
            </a:r>
            <a:r>
              <a:rPr lang="ru-RU" b="1" i="1" dirty="0" err="1"/>
              <a:t>множину</a:t>
            </a:r>
            <a:r>
              <a:rPr lang="ru-RU" b="1" i="1" dirty="0"/>
              <a:t> </a:t>
            </a:r>
            <a:r>
              <a:rPr lang="ru-RU" b="1" i="1" dirty="0" err="1"/>
              <a:t>називають</a:t>
            </a:r>
            <a:r>
              <a:rPr lang="ru-RU" b="1" i="1" dirty="0"/>
              <a:t> </a:t>
            </a:r>
            <a:r>
              <a:rPr lang="ru-RU" b="1" i="1" dirty="0" err="1">
                <a:solidFill>
                  <a:srgbClr val="00B0F0"/>
                </a:solidFill>
              </a:rPr>
              <a:t>симетричною</a:t>
            </a:r>
            <a:r>
              <a:rPr lang="ru-RU" b="1" i="1" dirty="0">
                <a:solidFill>
                  <a:srgbClr val="00B0F0"/>
                </a:solidFill>
              </a:rPr>
              <a:t> </a:t>
            </a:r>
            <a:r>
              <a:rPr lang="ru-RU" b="1" i="1" dirty="0" err="1">
                <a:solidFill>
                  <a:srgbClr val="00B0F0"/>
                </a:solidFill>
              </a:rPr>
              <a:t>відносно</a:t>
            </a:r>
            <a:r>
              <a:rPr lang="ru-RU" b="1" i="1" dirty="0">
                <a:solidFill>
                  <a:srgbClr val="00B0F0"/>
                </a:solidFill>
              </a:rPr>
              <a:t> початку координат. </a:t>
            </a:r>
            <a:endParaRPr lang="ru-RU" b="1" i="1" dirty="0" smtClean="0">
              <a:solidFill>
                <a:srgbClr val="00B0F0"/>
              </a:solidFill>
            </a:endParaRPr>
          </a:p>
          <a:p>
            <a:pPr marL="0" indent="355600">
              <a:buNone/>
            </a:pPr>
            <a:r>
              <a:rPr lang="ru-RU" b="1" i="1" dirty="0" err="1" smtClean="0"/>
              <a:t>Якщо</a:t>
            </a:r>
            <a:r>
              <a:rPr lang="ru-RU" b="1" i="1" dirty="0" smtClean="0"/>
              <a:t> область </a:t>
            </a:r>
            <a:r>
              <a:rPr lang="ru-RU" b="1" i="1" dirty="0" err="1" smtClean="0"/>
              <a:t>визначення</a:t>
            </a:r>
            <a:r>
              <a:rPr lang="ru-RU" b="1" i="1" dirty="0" smtClean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 не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симетричною</a:t>
            </a:r>
            <a:r>
              <a:rPr lang="ru-RU" b="1" i="1" dirty="0"/>
              <a:t> </a:t>
            </a:r>
            <a:r>
              <a:rPr lang="ru-RU" b="1" i="1" dirty="0" err="1"/>
              <a:t>відносно</a:t>
            </a:r>
            <a:r>
              <a:rPr lang="ru-RU" b="1" i="1" dirty="0"/>
              <a:t> початку координат, то </a:t>
            </a:r>
            <a:r>
              <a:rPr lang="ru-RU" b="1" i="1" dirty="0" err="1"/>
              <a:t>ця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не </a:t>
            </a:r>
            <a:r>
              <a:rPr lang="ru-RU" b="1" i="1" dirty="0" err="1"/>
              <a:t>може</a:t>
            </a:r>
            <a:r>
              <a:rPr lang="ru-RU" b="1" i="1" dirty="0"/>
              <a:t> бути парною (непарною).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dirty="0" err="1" smtClean="0"/>
              <a:t>Наприклад</a:t>
            </a:r>
            <a:r>
              <a:rPr lang="ru-RU" dirty="0"/>
              <a:t>, </a:t>
            </a:r>
            <a:endParaRPr lang="ru-RU" dirty="0" smtClean="0"/>
          </a:p>
          <a:p>
            <a:pPr marL="0" indent="355600">
              <a:buNone/>
            </a:pPr>
            <a:r>
              <a:rPr lang="ru-RU" dirty="0" err="1" smtClean="0"/>
              <a:t>О</a:t>
            </a:r>
            <a:r>
              <a:rPr lang="ru-RU" dirty="0" err="1" smtClean="0"/>
              <a:t>бластю</a:t>
            </a:r>
            <a:r>
              <a:rPr lang="ru-RU" dirty="0" smtClean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smtClean="0"/>
              <a:t>                  </a:t>
            </a:r>
            <a:r>
              <a:rPr lang="en-US" dirty="0" smtClean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множина</a:t>
            </a:r>
            <a:r>
              <a:rPr lang="ru-RU" dirty="0"/>
              <a:t> (–∞; 1) 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</a:t>
            </a:r>
            <a:r>
              <a:rPr lang="en-US" dirty="0"/>
              <a:t>(1; +∞), </a:t>
            </a:r>
            <a:r>
              <a:rPr lang="ru-RU" dirty="0"/>
              <a:t>яка не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симетричною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початку </a:t>
            </a:r>
            <a:r>
              <a:rPr lang="ru-RU" dirty="0" smtClean="0"/>
              <a:t>координат</a:t>
            </a:r>
            <a:r>
              <a:rPr lang="ru-RU" dirty="0"/>
              <a:t>. Тому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не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b="1" dirty="0" err="1">
                <a:solidFill>
                  <a:srgbClr val="00B0F0"/>
                </a:solidFill>
              </a:rPr>
              <a:t>ні</a:t>
            </a:r>
            <a:r>
              <a:rPr lang="ru-RU" b="1" dirty="0">
                <a:solidFill>
                  <a:srgbClr val="00B0F0"/>
                </a:solidFill>
              </a:rPr>
              <a:t> парною, </a:t>
            </a:r>
            <a:r>
              <a:rPr lang="ru-RU" b="1" dirty="0" err="1">
                <a:solidFill>
                  <a:srgbClr val="00B0F0"/>
                </a:solidFill>
              </a:rPr>
              <a:t>ні</a:t>
            </a:r>
            <a:r>
              <a:rPr lang="ru-RU" b="1" dirty="0">
                <a:solidFill>
                  <a:srgbClr val="00B0F0"/>
                </a:solidFill>
              </a:rPr>
              <a:t> непарною. 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340768"/>
            <a:ext cx="3891062" cy="3821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509120"/>
            <a:ext cx="8572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Приклад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24744"/>
            <a:ext cx="5616624" cy="5001419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ru-RU" dirty="0" err="1" smtClean="0"/>
              <a:t>Доведіть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en-US" dirty="0" smtClean="0"/>
              <a:t>f (x) = x</a:t>
            </a:r>
            <a:r>
              <a:rPr lang="en-US" baseline="30000" dirty="0" smtClean="0"/>
              <a:t>3</a:t>
            </a:r>
            <a:r>
              <a:rPr lang="en-US" dirty="0" smtClean="0"/>
              <a:t> – x </a:t>
            </a:r>
            <a:r>
              <a:rPr lang="ru-RU" dirty="0" err="1" smtClean="0"/>
              <a:t>є</a:t>
            </a:r>
            <a:r>
              <a:rPr lang="ru-RU" dirty="0" smtClean="0"/>
              <a:t> непарною. </a:t>
            </a:r>
            <a:endParaRPr lang="ru-RU" dirty="0" smtClean="0"/>
          </a:p>
          <a:p>
            <a:pPr marL="0" indent="355600">
              <a:buNone/>
            </a:pPr>
            <a:r>
              <a:rPr lang="ru-RU" dirty="0" err="1" smtClean="0"/>
              <a:t>Розв’язання</a:t>
            </a:r>
            <a:r>
              <a:rPr lang="ru-RU" dirty="0" smtClean="0"/>
              <a:t>. </a:t>
            </a:r>
            <a:endParaRPr lang="en-US" dirty="0" smtClean="0"/>
          </a:p>
          <a:p>
            <a:pPr marL="0" indent="355600">
              <a:buNone/>
            </a:pP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en-US" dirty="0" smtClean="0"/>
              <a:t>D (f) = </a:t>
            </a:r>
            <a:r>
              <a:rPr lang="en-US" dirty="0" smtClean="0"/>
              <a:t>R, </a:t>
            </a:r>
            <a:r>
              <a:rPr lang="ru-RU" dirty="0" smtClean="0"/>
              <a:t>то область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en-US" dirty="0" smtClean="0"/>
              <a:t>f </a:t>
            </a:r>
            <a:r>
              <a:rPr lang="ru-RU" dirty="0" err="1" smtClean="0"/>
              <a:t>симетрична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початку координат. </a:t>
            </a:r>
            <a:endParaRPr lang="en-US" dirty="0" smtClean="0"/>
          </a:p>
          <a:p>
            <a:pPr marL="0" indent="355600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en-US" i="1" dirty="0" smtClean="0"/>
              <a:t>x ∈ D (f) </a:t>
            </a:r>
            <a:r>
              <a:rPr lang="ru-RU" i="1" dirty="0" err="1" smtClean="0"/>
              <a:t>маємо</a:t>
            </a:r>
            <a:r>
              <a:rPr lang="ru-RU" i="1" dirty="0" smtClean="0"/>
              <a:t> </a:t>
            </a:r>
            <a:r>
              <a:rPr lang="en-US" i="1" dirty="0" smtClean="0"/>
              <a:t>                        f </a:t>
            </a:r>
            <a:r>
              <a:rPr lang="en-US" i="1" dirty="0" smtClean="0"/>
              <a:t>(–x) = (–x)</a:t>
            </a:r>
            <a:r>
              <a:rPr lang="en-US" i="1" baseline="30000" dirty="0" smtClean="0"/>
              <a:t>3</a:t>
            </a:r>
            <a:r>
              <a:rPr lang="en-US" i="1" dirty="0" smtClean="0"/>
              <a:t> – (–x) = –x</a:t>
            </a:r>
            <a:r>
              <a:rPr lang="en-US" i="1" baseline="30000" dirty="0" smtClean="0"/>
              <a:t>3</a:t>
            </a:r>
            <a:r>
              <a:rPr lang="en-US" i="1" dirty="0" smtClean="0"/>
              <a:t> + x = = –f (x). </a:t>
            </a:r>
            <a:endParaRPr lang="en-US" i="1" dirty="0" smtClean="0"/>
          </a:p>
          <a:p>
            <a:pPr marL="0" indent="355600">
              <a:buNone/>
            </a:pPr>
            <a:r>
              <a:rPr lang="ru-RU" i="1" dirty="0" err="1" smtClean="0"/>
              <a:t>Отже</a:t>
            </a:r>
            <a:r>
              <a:rPr lang="ru-RU" i="1" dirty="0" smtClean="0"/>
              <a:t>, </a:t>
            </a:r>
            <a:r>
              <a:rPr lang="ru-RU" i="1" dirty="0" err="1" smtClean="0"/>
              <a:t>функція</a:t>
            </a:r>
            <a:r>
              <a:rPr lang="ru-RU" i="1" dirty="0" smtClean="0"/>
              <a:t> </a:t>
            </a:r>
            <a:r>
              <a:rPr lang="en-US" i="1" dirty="0" smtClean="0"/>
              <a:t>f </a:t>
            </a:r>
            <a:r>
              <a:rPr lang="ru-RU" i="1" dirty="0" err="1" smtClean="0"/>
              <a:t>є</a:t>
            </a:r>
            <a:r>
              <a:rPr lang="ru-RU" i="1" dirty="0" smtClean="0"/>
              <a:t> непарною.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556792"/>
            <a:ext cx="290512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/>
              <a:t>Приклад 2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124744"/>
            <a:ext cx="468052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564904"/>
            <a:ext cx="866400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/>
              <a:t>Теорема </a:t>
            </a:r>
            <a:r>
              <a:rPr lang="ru-RU" b="1" dirty="0" smtClean="0"/>
              <a:t>4.1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5436096" cy="5661248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ru-RU" b="1" i="1" dirty="0" err="1" smtClean="0"/>
              <a:t>Вісь</a:t>
            </a:r>
            <a:r>
              <a:rPr lang="ru-RU" b="1" i="1" dirty="0" smtClean="0"/>
              <a:t> </a:t>
            </a:r>
            <a:r>
              <a:rPr lang="ru-RU" b="1" i="1" dirty="0"/>
              <a:t>ординат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віссю</a:t>
            </a:r>
            <a:r>
              <a:rPr lang="ru-RU" b="1" i="1" dirty="0"/>
              <a:t> </a:t>
            </a:r>
            <a:r>
              <a:rPr lang="ru-RU" b="1" i="1" dirty="0" err="1"/>
              <a:t>симетрії</a:t>
            </a:r>
            <a:r>
              <a:rPr lang="ru-RU" b="1" i="1" dirty="0"/>
              <a:t> </a:t>
            </a:r>
            <a:r>
              <a:rPr lang="ru-RU" b="1" i="1" dirty="0" err="1"/>
              <a:t>графіка</a:t>
            </a:r>
            <a:r>
              <a:rPr lang="ru-RU" b="1" i="1" dirty="0"/>
              <a:t> </a:t>
            </a:r>
            <a:r>
              <a:rPr lang="ru-RU" b="1" i="1" dirty="0" err="1"/>
              <a:t>парної</a:t>
            </a:r>
            <a:r>
              <a:rPr lang="ru-RU" b="1" i="1" dirty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. </a:t>
            </a:r>
            <a:endParaRPr lang="en-US" b="1" i="1" dirty="0" smtClean="0"/>
          </a:p>
          <a:p>
            <a:pPr marL="0" indent="355600">
              <a:buNone/>
            </a:pPr>
            <a:r>
              <a:rPr lang="ru-RU" dirty="0" err="1" smtClean="0"/>
              <a:t>Доведення</a:t>
            </a:r>
            <a:r>
              <a:rPr lang="ru-RU" dirty="0"/>
              <a:t>. </a:t>
            </a:r>
            <a:endParaRPr lang="en-US" dirty="0" smtClean="0"/>
          </a:p>
          <a:p>
            <a:pPr marL="0" indent="355600">
              <a:buNone/>
            </a:pPr>
            <a:r>
              <a:rPr lang="ru-RU" dirty="0" smtClean="0"/>
              <a:t>Для </a:t>
            </a:r>
            <a:r>
              <a:rPr lang="ru-RU" dirty="0" err="1"/>
              <a:t>доведення</a:t>
            </a:r>
            <a:r>
              <a:rPr lang="ru-RU" dirty="0"/>
              <a:t> </a:t>
            </a:r>
            <a:r>
              <a:rPr lang="ru-RU" dirty="0" err="1"/>
              <a:t>теореми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коли точка </a:t>
            </a:r>
            <a:r>
              <a:rPr lang="en-US" dirty="0"/>
              <a:t>M (a; b)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графіку</a:t>
            </a:r>
            <a:r>
              <a:rPr lang="ru-RU" dirty="0"/>
              <a:t> </a:t>
            </a:r>
            <a:r>
              <a:rPr lang="ru-RU" dirty="0" err="1"/>
              <a:t>парної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то точка 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 (–a; b)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графіку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точка </a:t>
            </a:r>
            <a:r>
              <a:rPr lang="en-US" dirty="0"/>
              <a:t>M (a; b)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графіку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en-US" dirty="0"/>
              <a:t>f, </a:t>
            </a:r>
            <a:r>
              <a:rPr lang="ru-RU" dirty="0"/>
              <a:t>то </a:t>
            </a:r>
            <a:r>
              <a:rPr lang="en-US" dirty="0"/>
              <a:t>f (a) = b.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en-US" dirty="0"/>
              <a:t>f </a:t>
            </a:r>
            <a:r>
              <a:rPr lang="ru-RU" dirty="0" err="1"/>
              <a:t>є</a:t>
            </a:r>
            <a:r>
              <a:rPr lang="ru-RU" dirty="0"/>
              <a:t> парною, то </a:t>
            </a:r>
            <a:r>
              <a:rPr lang="en-US" dirty="0"/>
              <a:t>f (–a) = f (a) = b.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точка 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 (–a; b)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графіку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en-US" dirty="0"/>
              <a:t>f (</a:t>
            </a:r>
            <a:r>
              <a:rPr lang="ru-RU" dirty="0"/>
              <a:t>рис. 19). </a:t>
            </a:r>
            <a:endParaRPr lang="ru-RU" dirty="0" smtClean="0"/>
          </a:p>
          <a:p>
            <a:pPr marL="0" indent="355600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en-US" i="1" dirty="0" smtClean="0"/>
              <a:t>x ∈ D (f) </a:t>
            </a:r>
            <a:r>
              <a:rPr lang="ru-RU" i="1" dirty="0" err="1" smtClean="0"/>
              <a:t>маємо</a:t>
            </a:r>
            <a:r>
              <a:rPr lang="ru-RU" i="1" dirty="0" smtClean="0"/>
              <a:t> </a:t>
            </a:r>
            <a:endParaRPr lang="en-US" i="1" dirty="0" smtClean="0"/>
          </a:p>
          <a:p>
            <a:pPr marL="0" indent="355600">
              <a:buNone/>
            </a:pPr>
            <a:r>
              <a:rPr lang="en-US" i="1" dirty="0" smtClean="0"/>
              <a:t>f </a:t>
            </a:r>
            <a:r>
              <a:rPr lang="en-US" i="1" dirty="0" smtClean="0"/>
              <a:t>(–x) = (–x)</a:t>
            </a:r>
            <a:r>
              <a:rPr lang="en-US" i="1" baseline="30000" dirty="0" smtClean="0"/>
              <a:t>3</a:t>
            </a:r>
            <a:r>
              <a:rPr lang="en-US" i="1" dirty="0" smtClean="0"/>
              <a:t> – (–x) = –x</a:t>
            </a:r>
            <a:r>
              <a:rPr lang="en-US" i="1" baseline="30000" dirty="0" smtClean="0"/>
              <a:t>3</a:t>
            </a:r>
            <a:r>
              <a:rPr lang="en-US" i="1" dirty="0" smtClean="0"/>
              <a:t> + x = = –f (x). </a:t>
            </a:r>
            <a:endParaRPr lang="en-US" i="1" dirty="0" smtClean="0"/>
          </a:p>
          <a:p>
            <a:pPr marL="0" indent="355600">
              <a:buNone/>
            </a:pPr>
            <a:r>
              <a:rPr lang="ru-RU" i="1" dirty="0" err="1" smtClean="0"/>
              <a:t>Отже</a:t>
            </a:r>
            <a:r>
              <a:rPr lang="ru-RU" i="1" dirty="0" smtClean="0"/>
              <a:t>, </a:t>
            </a:r>
            <a:r>
              <a:rPr lang="ru-RU" i="1" dirty="0" err="1" smtClean="0"/>
              <a:t>функція</a:t>
            </a:r>
            <a:r>
              <a:rPr lang="ru-RU" i="1" dirty="0" smtClean="0"/>
              <a:t> </a:t>
            </a:r>
            <a:r>
              <a:rPr lang="en-US" i="1" dirty="0" smtClean="0"/>
              <a:t>f </a:t>
            </a:r>
            <a:r>
              <a:rPr lang="ru-RU" i="1" dirty="0" err="1" smtClean="0"/>
              <a:t>є</a:t>
            </a:r>
            <a:r>
              <a:rPr lang="ru-RU" i="1" dirty="0" smtClean="0"/>
              <a:t> непарною.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908720"/>
            <a:ext cx="3740764" cy="3763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869160"/>
            <a:ext cx="1872208" cy="182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Теорема 4.2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4752528" cy="4857403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ru-RU" b="1" i="1" dirty="0" smtClean="0"/>
              <a:t>Початок </a:t>
            </a:r>
            <a:r>
              <a:rPr lang="ru-RU" b="1" i="1" dirty="0"/>
              <a:t>координат </a:t>
            </a:r>
            <a:r>
              <a:rPr lang="ru-RU" b="1" i="1" dirty="0" err="1"/>
              <a:t>є</a:t>
            </a:r>
            <a:r>
              <a:rPr lang="ru-RU" b="1" i="1" dirty="0"/>
              <a:t> центром </a:t>
            </a:r>
            <a:r>
              <a:rPr lang="ru-RU" b="1" i="1" dirty="0" err="1"/>
              <a:t>симетрії</a:t>
            </a:r>
            <a:r>
              <a:rPr lang="ru-RU" b="1" i="1" dirty="0"/>
              <a:t> </a:t>
            </a:r>
            <a:r>
              <a:rPr lang="ru-RU" b="1" i="1" dirty="0" err="1"/>
              <a:t>графіка</a:t>
            </a:r>
            <a:r>
              <a:rPr lang="ru-RU" b="1" i="1" dirty="0"/>
              <a:t> </a:t>
            </a:r>
            <a:r>
              <a:rPr lang="ru-RU" b="1" i="1" dirty="0" err="1"/>
              <a:t>непарної</a:t>
            </a:r>
            <a:r>
              <a:rPr lang="ru-RU" b="1" i="1" dirty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Доведіть</a:t>
            </a:r>
            <a:r>
              <a:rPr lang="ru-RU" b="1" i="1" dirty="0" smtClean="0"/>
              <a:t> </a:t>
            </a:r>
            <a:r>
              <a:rPr lang="ru-RU" b="1" i="1" dirty="0" err="1"/>
              <a:t>цю</a:t>
            </a:r>
            <a:r>
              <a:rPr lang="ru-RU" b="1" i="1" dirty="0"/>
              <a:t> теорему </a:t>
            </a:r>
            <a:r>
              <a:rPr lang="ru-RU" b="1" i="1" dirty="0" err="1"/>
              <a:t>самостійно</a:t>
            </a:r>
            <a:r>
              <a:rPr lang="ru-RU" b="1" i="1" dirty="0"/>
              <a:t> (рис. 20). </a:t>
            </a:r>
            <a:endParaRPr lang="en-US" b="1" i="1" dirty="0" smtClean="0"/>
          </a:p>
          <a:p>
            <a:pPr marL="0" indent="355600">
              <a:buNone/>
            </a:pPr>
            <a:r>
              <a:rPr lang="ru-RU" b="1" i="1" dirty="0" smtClean="0"/>
              <a:t>Очевидно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en-US" b="1" i="1" dirty="0"/>
              <a:t>y = 0, </a:t>
            </a:r>
            <a:r>
              <a:rPr lang="ru-RU" b="1" i="1" dirty="0"/>
              <a:t>у </a:t>
            </a:r>
            <a:r>
              <a:rPr lang="ru-RU" b="1" i="1" dirty="0" err="1"/>
              <a:t>якої</a:t>
            </a:r>
            <a:r>
              <a:rPr lang="ru-RU" b="1" i="1" dirty="0"/>
              <a:t> </a:t>
            </a:r>
            <a:r>
              <a:rPr lang="en-US" b="1" i="1" dirty="0"/>
              <a:t>D (y) = R, </a:t>
            </a:r>
            <a:r>
              <a:rPr lang="ru-RU" b="1" i="1" dirty="0" err="1"/>
              <a:t>одночасно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парною, </a:t>
            </a:r>
            <a:r>
              <a:rPr lang="ru-RU" b="1" i="1" dirty="0" err="1"/>
              <a:t>і</a:t>
            </a:r>
            <a:r>
              <a:rPr lang="ru-RU" b="1" i="1" dirty="0"/>
              <a:t> непарною. </a:t>
            </a:r>
            <a:r>
              <a:rPr lang="ru-RU" b="1" i="1" dirty="0" err="1"/>
              <a:t>Можна</a:t>
            </a:r>
            <a:r>
              <a:rPr lang="ru-RU" b="1" i="1" dirty="0"/>
              <a:t> </a:t>
            </a:r>
            <a:r>
              <a:rPr lang="ru-RU" b="1" i="1" dirty="0" err="1"/>
              <a:t>показати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інших</a:t>
            </a:r>
            <a:r>
              <a:rPr lang="ru-RU" b="1" i="1" dirty="0"/>
              <a:t> </a:t>
            </a:r>
            <a:r>
              <a:rPr lang="ru-RU" b="1" i="1" dirty="0" err="1"/>
              <a:t>функцій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областю</a:t>
            </a:r>
            <a:r>
              <a:rPr lang="ru-RU" b="1" i="1" dirty="0"/>
              <a:t> </a:t>
            </a:r>
            <a:r>
              <a:rPr lang="ru-RU" b="1" i="1" dirty="0" err="1"/>
              <a:t>визначення</a:t>
            </a:r>
            <a:r>
              <a:rPr lang="ru-RU" b="1" i="1" dirty="0"/>
              <a:t> </a:t>
            </a:r>
            <a:r>
              <a:rPr lang="en-US" b="1" i="1" dirty="0"/>
              <a:t>R,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одночасно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парними</a:t>
            </a:r>
            <a:r>
              <a:rPr lang="ru-RU" b="1" i="1" dirty="0"/>
              <a:t>,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непарними</a:t>
            </a:r>
            <a:r>
              <a:rPr lang="ru-RU" b="1" i="1" dirty="0"/>
              <a:t>, не </a:t>
            </a:r>
            <a:r>
              <a:rPr lang="ru-RU" b="1" i="1" dirty="0" err="1"/>
              <a:t>існує</a:t>
            </a:r>
            <a:r>
              <a:rPr lang="ru-RU" b="1" i="1" dirty="0"/>
              <a:t>.</a:t>
            </a:r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124744"/>
            <a:ext cx="3347864" cy="338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509120"/>
            <a:ext cx="23526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теоретичного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Яку функцію називають парною? </a:t>
            </a:r>
          </a:p>
          <a:p>
            <a:pPr marL="514350" indent="-514350">
              <a:buAutoNum type="arabicPeriod"/>
            </a:pPr>
            <a:r>
              <a:rPr lang="uk-UA" dirty="0" smtClean="0"/>
              <a:t>Яку функцію називають непарною? </a:t>
            </a:r>
          </a:p>
          <a:p>
            <a:pPr marL="514350" indent="-514350">
              <a:buAutoNum type="arabicPeriod"/>
            </a:pPr>
            <a:r>
              <a:rPr lang="uk-UA" dirty="0" smtClean="0"/>
              <a:t>Яку множину називають симетричною відносно початку координат? </a:t>
            </a:r>
          </a:p>
          <a:p>
            <a:pPr marL="514350" indent="-514350">
              <a:buAutoNum type="arabicPeriod"/>
            </a:pPr>
            <a:r>
              <a:rPr lang="uk-UA" dirty="0" smtClean="0"/>
              <a:t>Сформулюйте властивість графіка парної функції. </a:t>
            </a:r>
          </a:p>
          <a:p>
            <a:pPr marL="514350" indent="-514350">
              <a:buAutoNum type="arabicPeriod"/>
            </a:pPr>
            <a:r>
              <a:rPr lang="uk-UA" dirty="0" smtClean="0"/>
              <a:t>Сформулюйте властивість графіка непарної функції. 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594</Words>
  <Application>Microsoft Office PowerPoint</Application>
  <PresentationFormat>Экран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Алгебра і початки аналізу. 10 клас (за підручником Мерзляк А. Г.) </vt:lpstr>
      <vt:lpstr>Тема уроку: Парні і непарні функції</vt:lpstr>
      <vt:lpstr>Парні і непарні функції </vt:lpstr>
      <vt:lpstr>Парні і непарні функції </vt:lpstr>
      <vt:lpstr>Приклад 1</vt:lpstr>
      <vt:lpstr>Приклад 2</vt:lpstr>
      <vt:lpstr>Теорема 4.1 </vt:lpstr>
      <vt:lpstr>Теорема 4.2</vt:lpstr>
      <vt:lpstr>Первинне закріплення теоретичного матеріалу</vt:lpstr>
      <vt:lpstr>Тренувальні вправи</vt:lpstr>
      <vt:lpstr>Тренувальні вправи</vt:lpstr>
      <vt:lpstr>Тренувальні вправи</vt:lpstr>
      <vt:lpstr>Тренувальні вправи</vt:lpstr>
      <vt:lpstr>Слайд 14</vt:lpstr>
      <vt:lpstr>Тренувальні вправи</vt:lpstr>
      <vt:lpstr>Вправа для повторення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KEKC</dc:creator>
  <cp:lastModifiedBy>KEKC</cp:lastModifiedBy>
  <cp:revision>9</cp:revision>
  <dcterms:created xsi:type="dcterms:W3CDTF">2012-06-25T20:29:37Z</dcterms:created>
  <dcterms:modified xsi:type="dcterms:W3CDTF">2012-06-27T07:59:03Z</dcterms:modified>
</cp:coreProperties>
</file>