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7003-AFA3-41B6-8AC9-C2347E227B48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Алгебра і початки аналізу. 10 клас</a:t>
            </a:r>
            <a:br>
              <a:rPr lang="uk-UA" dirty="0" smtClean="0"/>
            </a:br>
            <a:r>
              <a:rPr lang="uk-UA" dirty="0" smtClean="0"/>
              <a:t>(за підручником </a:t>
            </a:r>
            <a:r>
              <a:rPr lang="ru-RU" dirty="0" smtClean="0"/>
              <a:t>Мерзляк А. Г.)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uk-UA" dirty="0" smtClean="0"/>
              <a:t>Приклад 1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4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70961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3"/>
            <a:ext cx="70294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6858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2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181110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0"/>
            <a:ext cx="8516818" cy="54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 спосіб розв'язання 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000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5886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отримати</a:t>
            </a:r>
            <a:r>
              <a:rPr lang="ru-RU" b="1" dirty="0" smtClean="0"/>
              <a:t> </a:t>
            </a:r>
            <a:r>
              <a:rPr lang="ru-RU" b="1" dirty="0" err="1" smtClean="0"/>
              <a:t>графік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smtClean="0"/>
              <a:t>                        </a:t>
            </a:r>
            <a:r>
              <a:rPr lang="en-US" b="1" i="1" dirty="0" smtClean="0"/>
              <a:t>y </a:t>
            </a:r>
            <a:r>
              <a:rPr lang="en-US" b="1" i="1" dirty="0" smtClean="0"/>
              <a:t>= f (x) + b,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smtClean="0"/>
              <a:t>     </a:t>
            </a:r>
            <a:r>
              <a:rPr lang="en-US" b="1" i="1" dirty="0" smtClean="0"/>
              <a:t>y </a:t>
            </a:r>
            <a:r>
              <a:rPr lang="en-US" b="1" i="1" dirty="0" smtClean="0"/>
              <a:t>= f (x)?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smtClean="0"/>
              <a:t>                  </a:t>
            </a:r>
            <a:r>
              <a:rPr lang="en-US" b="1" i="1" dirty="0" smtClean="0"/>
              <a:t>y </a:t>
            </a:r>
            <a:r>
              <a:rPr lang="en-US" b="1" i="1" dirty="0" smtClean="0"/>
              <a:t>= f (x + a),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smtClean="0"/>
              <a:t>     </a:t>
            </a:r>
            <a:r>
              <a:rPr lang="en-US" b="1" i="1" dirty="0" smtClean="0"/>
              <a:t>y </a:t>
            </a:r>
            <a:r>
              <a:rPr lang="en-US" b="1" i="1" dirty="0" smtClean="0"/>
              <a:t>= f (x)?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                 </a:t>
            </a:r>
            <a:r>
              <a:rPr lang="en-US" b="1" i="1" dirty="0" smtClean="0"/>
              <a:t>y = </a:t>
            </a:r>
            <a:r>
              <a:rPr lang="en-US" b="1" i="1" dirty="0" err="1" smtClean="0"/>
              <a:t>kf</a:t>
            </a:r>
            <a:r>
              <a:rPr lang="en-US" b="1" i="1" dirty="0" smtClean="0"/>
              <a:t> (x),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smtClean="0"/>
              <a:t>          </a:t>
            </a:r>
            <a:r>
              <a:rPr lang="en-US" b="1" i="1" dirty="0" smtClean="0"/>
              <a:t>y </a:t>
            </a:r>
            <a:r>
              <a:rPr lang="en-US" b="1" i="1" dirty="0" smtClean="0"/>
              <a:t>= f (x)?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en-US" b="1" i="1" dirty="0" smtClean="0"/>
              <a:t>y = f (</a:t>
            </a:r>
            <a:r>
              <a:rPr lang="en-US" b="1" i="1" dirty="0" err="1" smtClean="0"/>
              <a:t>kx</a:t>
            </a:r>
            <a:r>
              <a:rPr lang="en-US" b="1" i="1" dirty="0" smtClean="0"/>
              <a:t>), </a:t>
            </a:r>
            <a:r>
              <a:rPr lang="ru-RU" b="1" i="1" dirty="0" smtClean="0"/>
              <a:t>де </a:t>
            </a:r>
            <a:r>
              <a:rPr lang="en-US" b="1" i="1" dirty="0" smtClean="0"/>
              <a:t>k ≠ 0,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smtClean="0"/>
              <a:t>           </a:t>
            </a:r>
            <a:r>
              <a:rPr lang="en-US" b="1" i="1" dirty="0" smtClean="0"/>
              <a:t>y </a:t>
            </a:r>
            <a:r>
              <a:rPr lang="en-US" b="1" i="1" dirty="0" smtClean="0"/>
              <a:t>= f (x)?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144.° </a:t>
            </a:r>
            <a:r>
              <a:rPr lang="ru-RU" b="1" dirty="0" err="1" smtClean="0">
                <a:solidFill>
                  <a:srgbClr val="00B0F0"/>
                </a:solidFill>
              </a:rPr>
              <a:t>Графік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якої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функції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отримаємо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якщо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графік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функції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y</a:t>
            </a:r>
            <a:r>
              <a:rPr lang="ru-RU" b="1" i="1" dirty="0" smtClean="0">
                <a:solidFill>
                  <a:srgbClr val="00B0F0"/>
                </a:solidFill>
              </a:rPr>
              <a:t> = x</a:t>
            </a:r>
            <a:r>
              <a:rPr lang="ru-RU" b="1" i="1" baseline="30000" dirty="0" smtClean="0">
                <a:solidFill>
                  <a:srgbClr val="00B0F0"/>
                </a:solidFill>
              </a:rPr>
              <a:t>2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паралельно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перенесемо</a:t>
            </a:r>
            <a:r>
              <a:rPr lang="ru-RU" b="1" i="1" dirty="0" smtClean="0">
                <a:solidFill>
                  <a:srgbClr val="00B0F0"/>
                </a:solidFill>
              </a:rPr>
              <a:t>: </a:t>
            </a:r>
            <a:endParaRPr lang="ru-RU" b="1" i="1" dirty="0" smtClean="0">
              <a:solidFill>
                <a:srgbClr val="00B0F0"/>
              </a:solidFill>
            </a:endParaRPr>
          </a:p>
          <a:p>
            <a:pPr marL="514350" indent="-514350">
              <a:buAutoNum type="arabicParenR"/>
            </a:pPr>
            <a:r>
              <a:rPr lang="ru-RU" b="1" i="1" dirty="0" smtClean="0"/>
              <a:t>на </a:t>
            </a:r>
            <a:r>
              <a:rPr lang="ru-RU" b="1" i="1" dirty="0" smtClean="0"/>
              <a:t>5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угору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pPr marL="514350" indent="-514350">
              <a:buAutoNum type="arabicParenR"/>
            </a:pPr>
            <a:r>
              <a:rPr lang="ru-RU" b="1" i="1" dirty="0" smtClean="0"/>
              <a:t>на </a:t>
            </a:r>
            <a:r>
              <a:rPr lang="ru-RU" b="1" i="1" dirty="0" smtClean="0"/>
              <a:t>8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управо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pPr marL="514350" indent="-514350">
              <a:buAutoNum type="arabicParenR"/>
            </a:pPr>
            <a:r>
              <a:rPr lang="ru-RU" b="1" i="1" dirty="0" smtClean="0"/>
              <a:t>на </a:t>
            </a:r>
            <a:r>
              <a:rPr lang="ru-RU" b="1" i="1" dirty="0" smtClean="0"/>
              <a:t>10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униз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pPr marL="514350" indent="-514350">
              <a:buAutoNum type="arabicParenR"/>
            </a:pPr>
            <a:r>
              <a:rPr lang="ru-RU" b="1" i="1" dirty="0" smtClean="0"/>
              <a:t>на </a:t>
            </a:r>
            <a:r>
              <a:rPr lang="ru-RU" b="1" i="1" dirty="0" smtClean="0"/>
              <a:t>6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уліво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pPr marL="514350" indent="-514350">
              <a:buAutoNum type="arabicParenR"/>
            </a:pPr>
            <a:r>
              <a:rPr lang="ru-RU" b="1" i="1" dirty="0" smtClean="0"/>
              <a:t>на </a:t>
            </a:r>
            <a:r>
              <a:rPr lang="ru-RU" b="1" i="1" dirty="0" smtClean="0"/>
              <a:t>3 </a:t>
            </a:r>
            <a:r>
              <a:rPr lang="ru-RU" b="1" i="1" dirty="0" err="1" smtClean="0"/>
              <a:t>одиниці</a:t>
            </a:r>
            <a:r>
              <a:rPr lang="ru-RU" b="1" i="1" dirty="0" smtClean="0"/>
              <a:t> вправо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на 2 </a:t>
            </a:r>
            <a:r>
              <a:rPr lang="ru-RU" b="1" i="1" dirty="0" err="1" smtClean="0"/>
              <a:t>одиниці</a:t>
            </a:r>
            <a:r>
              <a:rPr lang="ru-RU" b="1" i="1" dirty="0" smtClean="0"/>
              <a:t> вниз; </a:t>
            </a:r>
            <a:endParaRPr lang="ru-RU" b="1" i="1" dirty="0" smtClean="0"/>
          </a:p>
          <a:p>
            <a:pPr marL="514350" indent="-514350">
              <a:buAutoNum type="arabicParenR"/>
            </a:pPr>
            <a:r>
              <a:rPr lang="ru-RU" b="1" i="1" dirty="0" smtClean="0"/>
              <a:t>на </a:t>
            </a:r>
            <a:r>
              <a:rPr lang="ru-RU" b="1" i="1" dirty="0" smtClean="0"/>
              <a:t>1 </a:t>
            </a:r>
            <a:r>
              <a:rPr lang="ru-RU" b="1" i="1" dirty="0" err="1" smtClean="0"/>
              <a:t>одиницю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вліво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на 1 </a:t>
            </a:r>
            <a:r>
              <a:rPr lang="ru-RU" b="1" i="1" dirty="0" err="1" smtClean="0"/>
              <a:t>одиницю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вгору</a:t>
            </a:r>
            <a:r>
              <a:rPr lang="ru-RU" b="1" i="1" dirty="0" smtClean="0"/>
              <a:t>?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0" y="1196752"/>
            <a:ext cx="9111580" cy="56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36" y="1556792"/>
            <a:ext cx="89853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в парах (з коментуванням)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058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7134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виконання вправи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048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57069"/>
            <a:ext cx="3816424" cy="385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Тема уроку: </a:t>
            </a:r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(2 </a:t>
            </a:r>
            <a:r>
              <a:rPr lang="ru-RU" cap="none" dirty="0" smtClean="0"/>
              <a:t>уроки</a:t>
            </a:r>
            <a:r>
              <a:rPr lang="ru-RU" dirty="0" smtClean="0"/>
              <a:t>)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Складання алгоритму побудови графіка функції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457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7143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5181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Закріплення вивченого матеріалу. Робота учнів біля дошки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6276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6610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37523"/>
          </a:xfrm>
        </p:spPr>
        <p:txBody>
          <a:bodyPr/>
          <a:lstStyle/>
          <a:p>
            <a:pPr marL="0" indent="355600">
              <a:buNone/>
            </a:pPr>
            <a:r>
              <a:rPr lang="ru-RU" b="1" dirty="0" smtClean="0"/>
              <a:t>Як </a:t>
            </a:r>
            <a:r>
              <a:rPr lang="ru-RU" b="1" dirty="0" err="1" smtClean="0"/>
              <a:t>побудувати</a:t>
            </a:r>
            <a:r>
              <a:rPr lang="ru-RU" b="1" dirty="0" smtClean="0"/>
              <a:t> </a:t>
            </a:r>
            <a:r>
              <a:rPr lang="ru-RU" b="1" dirty="0" err="1" smtClean="0"/>
              <a:t>графіки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en-US" b="1" i="1" dirty="0" smtClean="0"/>
              <a:t>y = f </a:t>
            </a:r>
            <a:r>
              <a:rPr lang="en-US" b="1" i="1" dirty="0" smtClean="0"/>
              <a:t>(|x|)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smtClean="0"/>
              <a:t>    </a:t>
            </a:r>
            <a:r>
              <a:rPr lang="en-US" b="1" i="1" dirty="0" smtClean="0"/>
              <a:t>y =|f(x)|,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en-US" b="1" i="1" dirty="0" smtClean="0"/>
              <a:t>y = f (x) </a:t>
            </a:r>
            <a:r>
              <a:rPr lang="uk-UA" b="1" i="1" dirty="0" smtClean="0"/>
              <a:t>?</a:t>
            </a:r>
          </a:p>
          <a:p>
            <a:pPr marL="0" indent="355600">
              <a:buNone/>
            </a:pP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7258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284984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Тоді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побудову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</a:t>
            </a:r>
            <a:r>
              <a:rPr lang="en-US" sz="2200" b="1" dirty="0" smtClean="0"/>
              <a:t>(|x|) </a:t>
            </a:r>
            <a:r>
              <a:rPr lang="ru-RU" sz="2200" b="1" dirty="0" err="1" smtClean="0"/>
              <a:t>можна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проводити</a:t>
            </a:r>
            <a:r>
              <a:rPr lang="ru-RU" sz="2200" b="1" dirty="0" smtClean="0"/>
              <a:t> за такою схемою: </a:t>
            </a:r>
            <a:endParaRPr lang="ru-RU" sz="2200" b="1" dirty="0" smtClean="0"/>
          </a:p>
          <a:p>
            <a:pPr marL="457200" indent="-457200">
              <a:buAutoNum type="arabicParenR"/>
            </a:pPr>
            <a:r>
              <a:rPr lang="ru-RU" sz="2200" b="1" dirty="0" err="1" smtClean="0"/>
              <a:t>побудувати</a:t>
            </a:r>
            <a:r>
              <a:rPr lang="ru-RU" sz="2200" b="1" dirty="0" smtClean="0"/>
              <a:t> </a:t>
            </a:r>
            <a:r>
              <a:rPr lang="ru-RU" sz="2200" b="1" dirty="0" smtClean="0"/>
              <a:t>ту </a:t>
            </a:r>
            <a:r>
              <a:rPr lang="ru-RU" sz="2200" b="1" dirty="0" err="1" smtClean="0"/>
              <a:t>частину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(x), </a:t>
            </a:r>
            <a:r>
              <a:rPr lang="ru-RU" sz="2200" b="1" dirty="0" err="1" smtClean="0"/>
              <a:t>усі</a:t>
            </a:r>
            <a:r>
              <a:rPr lang="ru-RU" sz="2200" b="1" dirty="0" smtClean="0"/>
              <a:t> точки </a:t>
            </a:r>
            <a:r>
              <a:rPr lang="ru-RU" sz="2200" b="1" dirty="0" err="1" smtClean="0"/>
              <a:t>якої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невід’ємні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абсциси</a:t>
            </a:r>
            <a:r>
              <a:rPr lang="ru-RU" sz="2200" b="1" dirty="0" smtClean="0"/>
              <a:t>; </a:t>
            </a:r>
            <a:endParaRPr lang="ru-RU" sz="2200" b="1" dirty="0" smtClean="0"/>
          </a:p>
          <a:p>
            <a:pPr marL="457200" indent="-457200">
              <a:buAutoNum type="arabicParenR"/>
            </a:pPr>
            <a:r>
              <a:rPr lang="ru-RU" sz="2200" b="1" dirty="0" err="1" smtClean="0"/>
              <a:t>побудувати</a:t>
            </a:r>
            <a:r>
              <a:rPr lang="ru-RU" sz="2200" b="1" dirty="0" smtClean="0"/>
              <a:t> </a:t>
            </a:r>
            <a:r>
              <a:rPr lang="ru-RU" sz="2200" b="1" dirty="0" smtClean="0"/>
              <a:t>ту </a:t>
            </a:r>
            <a:r>
              <a:rPr lang="ru-RU" sz="2200" b="1" dirty="0" err="1" smtClean="0"/>
              <a:t>частину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(–x), </a:t>
            </a:r>
            <a:r>
              <a:rPr lang="ru-RU" sz="2200" b="1" dirty="0" err="1" smtClean="0"/>
              <a:t>усі</a:t>
            </a:r>
            <a:r>
              <a:rPr lang="ru-RU" sz="2200" b="1" dirty="0" smtClean="0"/>
              <a:t> точки </a:t>
            </a:r>
            <a:r>
              <a:rPr lang="ru-RU" sz="2200" b="1" dirty="0" err="1" smtClean="0"/>
              <a:t>якої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від’ємні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абсциси</a:t>
            </a:r>
            <a:r>
              <a:rPr lang="ru-RU" sz="2200" b="1" dirty="0" smtClean="0"/>
              <a:t>. </a:t>
            </a:r>
            <a:endParaRPr lang="ru-RU" sz="2200" b="1" dirty="0" smtClean="0"/>
          </a:p>
          <a:p>
            <a:r>
              <a:rPr lang="ru-RU" sz="2200" b="1" dirty="0" err="1" smtClean="0"/>
              <a:t>Об’єднання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двох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частин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складатиме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</a:t>
            </a:r>
            <a:r>
              <a:rPr lang="en-US" sz="2200" b="1" dirty="0" smtClean="0"/>
              <a:t>(|x|). </a:t>
            </a:r>
            <a:r>
              <a:rPr lang="ru-RU" sz="2200" b="1" dirty="0" err="1" smtClean="0"/>
              <a:t>Фактично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означає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слід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побудувати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(x) </a:t>
            </a:r>
            <a:r>
              <a:rPr lang="ru-RU" sz="2200" b="1" dirty="0" smtClean="0"/>
              <a:t>для </a:t>
            </a:r>
            <a:r>
              <a:rPr lang="en-US" sz="2200" b="1" dirty="0" smtClean="0"/>
              <a:t>x </a:t>
            </a:r>
            <a:r>
              <a:rPr lang="en-US" sz="2200" b="1" dirty="0" smtClean="0">
                <a:latin typeface="Sylfaen"/>
              </a:rPr>
              <a:t>≥</a:t>
            </a:r>
            <a:r>
              <a:rPr lang="en-US" sz="2200" b="1" dirty="0" smtClean="0"/>
              <a:t> </a:t>
            </a:r>
            <a:r>
              <a:rPr lang="en-US" sz="2200" b="1" dirty="0" smtClean="0"/>
              <a:t>0, </a:t>
            </a:r>
            <a:r>
              <a:rPr lang="ru-RU" sz="2200" b="1" dirty="0" smtClean="0"/>
              <a:t>а </a:t>
            </a:r>
            <a:r>
              <a:rPr lang="ru-RU" sz="2200" b="1" dirty="0" err="1" smtClean="0"/>
              <a:t>потім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відобразити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симетрично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відносно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осі</a:t>
            </a:r>
            <a:r>
              <a:rPr lang="ru-RU" sz="2200" b="1" dirty="0" smtClean="0"/>
              <a:t> </a:t>
            </a:r>
            <a:r>
              <a:rPr lang="ru-RU" sz="2200" b="1" dirty="0" smtClean="0"/>
              <a:t>ординат. </a:t>
            </a:r>
            <a:endParaRPr lang="ru-RU" sz="2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105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267" y="2780928"/>
            <a:ext cx="452722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181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14771"/>
            <a:ext cx="3672408" cy="41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5769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8" y="836712"/>
            <a:ext cx="90471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64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72134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134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868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Вправи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27834"/>
            <a:ext cx="6826986" cy="581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Узагальнююче повторення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28083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У </a:t>
            </a:r>
            <a:r>
              <a:rPr lang="ru-RU" b="1" dirty="0"/>
              <a:t>9 </a:t>
            </a:r>
            <a:r>
              <a:rPr lang="ru-RU" b="1" dirty="0" err="1"/>
              <a:t>класі</a:t>
            </a:r>
            <a:r>
              <a:rPr lang="ru-RU" b="1" dirty="0"/>
              <a:t> </a:t>
            </a:r>
            <a:r>
              <a:rPr lang="ru-RU" b="1" dirty="0" smtClean="0"/>
              <a:t>ми </a:t>
            </a:r>
            <a:r>
              <a:rPr lang="ru-RU" b="1" dirty="0" err="1"/>
              <a:t>навчилися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графіка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i="1" dirty="0"/>
              <a:t>y = f (x) </a:t>
            </a:r>
            <a:r>
              <a:rPr lang="ru-RU" b="1" i="1" dirty="0" err="1"/>
              <a:t>будувати</a:t>
            </a:r>
            <a:r>
              <a:rPr lang="ru-RU" b="1" i="1" dirty="0"/>
              <a:t> </a:t>
            </a:r>
            <a:r>
              <a:rPr lang="ru-RU" b="1" i="1" dirty="0" err="1"/>
              <a:t>графіки</a:t>
            </a:r>
            <a:r>
              <a:rPr lang="ru-RU" b="1" i="1" dirty="0"/>
              <a:t> </a:t>
            </a:r>
            <a:r>
              <a:rPr lang="ru-RU" b="1" i="1" dirty="0" err="1"/>
              <a:t>функцій</a:t>
            </a:r>
            <a:r>
              <a:rPr lang="ru-RU" b="1" i="1" dirty="0"/>
              <a:t> </a:t>
            </a:r>
            <a:endParaRPr lang="ru-RU" b="1" i="1" dirty="0" smtClean="0"/>
          </a:p>
          <a:p>
            <a:pPr indent="735013">
              <a:buNone/>
            </a:pPr>
            <a:r>
              <a:rPr lang="en-US" b="1" i="1" dirty="0" smtClean="0"/>
              <a:t>y </a:t>
            </a:r>
            <a:r>
              <a:rPr lang="en-US" b="1" i="1" dirty="0"/>
              <a:t>= f (x) + b, </a:t>
            </a:r>
            <a:endParaRPr lang="uk-UA" b="1" i="1" dirty="0" smtClean="0"/>
          </a:p>
          <a:p>
            <a:pPr indent="735013">
              <a:buNone/>
            </a:pPr>
            <a:r>
              <a:rPr lang="en-US" b="1" i="1" dirty="0" smtClean="0"/>
              <a:t>y </a:t>
            </a:r>
            <a:r>
              <a:rPr lang="en-US" b="1" i="1" dirty="0"/>
              <a:t>= f (x + a), </a:t>
            </a:r>
            <a:endParaRPr lang="uk-UA" b="1" i="1" dirty="0" smtClean="0"/>
          </a:p>
          <a:p>
            <a:pPr indent="735013">
              <a:buNone/>
            </a:pPr>
            <a:r>
              <a:rPr lang="en-US" b="1" i="1" dirty="0" smtClean="0"/>
              <a:t>y </a:t>
            </a:r>
            <a:r>
              <a:rPr lang="en-US" b="1" i="1" dirty="0"/>
              <a:t>= </a:t>
            </a:r>
            <a:r>
              <a:rPr lang="en-US" b="1" i="1" dirty="0" err="1"/>
              <a:t>kf</a:t>
            </a:r>
            <a:r>
              <a:rPr lang="en-US" b="1" i="1" dirty="0"/>
              <a:t> (x). </a:t>
            </a:r>
            <a:endParaRPr lang="uk-UA" b="1" i="1" dirty="0" smtClean="0"/>
          </a:p>
          <a:p>
            <a:pPr>
              <a:buNone/>
            </a:pPr>
            <a:r>
              <a:rPr lang="ru-RU" b="1" i="1" dirty="0" err="1" smtClean="0"/>
              <a:t>Нагадаємо</a:t>
            </a:r>
            <a:r>
              <a:rPr lang="ru-RU" b="1" i="1" dirty="0" smtClean="0"/>
              <a:t> </a:t>
            </a:r>
            <a:r>
              <a:rPr lang="ru-RU" b="1" i="1" dirty="0"/>
              <a:t>правила,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дозволяють</a:t>
            </a:r>
            <a:r>
              <a:rPr lang="ru-RU" b="1" i="1" dirty="0"/>
              <a:t> </a:t>
            </a:r>
            <a:r>
              <a:rPr lang="ru-RU" b="1" i="1" dirty="0" err="1"/>
              <a:t>виконати</a:t>
            </a:r>
            <a:r>
              <a:rPr lang="ru-RU" b="1" i="1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побудови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0" indent="355600">
              <a:buNone/>
            </a:pPr>
            <a:r>
              <a:rPr lang="ru-RU" b="1" i="1" dirty="0" err="1" smtClean="0">
                <a:solidFill>
                  <a:srgbClr val="00B0F0"/>
                </a:solidFill>
              </a:rPr>
              <a:t>Графік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функції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y = f (x) + b </a:t>
            </a:r>
            <a:r>
              <a:rPr lang="ru-RU" b="1" i="1" dirty="0" err="1">
                <a:solidFill>
                  <a:srgbClr val="00B0F0"/>
                </a:solidFill>
              </a:rPr>
              <a:t>можна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отримати</a:t>
            </a:r>
            <a:r>
              <a:rPr lang="ru-RU" b="1" i="1" dirty="0">
                <a:solidFill>
                  <a:srgbClr val="00B0F0"/>
                </a:solidFill>
              </a:rPr>
              <a:t> в </a:t>
            </a:r>
            <a:r>
              <a:rPr lang="ru-RU" b="1" i="1" dirty="0" err="1">
                <a:solidFill>
                  <a:srgbClr val="00B0F0"/>
                </a:solidFill>
              </a:rPr>
              <a:t>результаті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паралельного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перенесення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графіка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функції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y = f (x) </a:t>
            </a:r>
            <a:r>
              <a:rPr lang="ru-RU" b="1" i="1" dirty="0">
                <a:solidFill>
                  <a:srgbClr val="00B0F0"/>
                </a:solidFill>
              </a:rPr>
              <a:t>на </a:t>
            </a:r>
            <a:r>
              <a:rPr lang="en-US" b="1" i="1" dirty="0">
                <a:solidFill>
                  <a:srgbClr val="00B0F0"/>
                </a:solidFill>
              </a:rPr>
              <a:t>b </a:t>
            </a:r>
            <a:r>
              <a:rPr lang="ru-RU" b="1" i="1" dirty="0" err="1">
                <a:solidFill>
                  <a:srgbClr val="00B0F0"/>
                </a:solidFill>
              </a:rPr>
              <a:t>одиниць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угору</a:t>
            </a:r>
            <a:r>
              <a:rPr lang="ru-RU" b="1" i="1" dirty="0">
                <a:solidFill>
                  <a:srgbClr val="00B0F0"/>
                </a:solidFill>
              </a:rPr>
              <a:t>, </a:t>
            </a:r>
            <a:r>
              <a:rPr lang="ru-RU" b="1" i="1" dirty="0" err="1">
                <a:solidFill>
                  <a:srgbClr val="00B0F0"/>
                </a:solidFill>
              </a:rPr>
              <a:t>якщо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b &gt; 0, </a:t>
            </a:r>
            <a:r>
              <a:rPr lang="ru-RU" b="1" i="1" dirty="0" err="1">
                <a:solidFill>
                  <a:srgbClr val="00B0F0"/>
                </a:solidFill>
              </a:rPr>
              <a:t>і</a:t>
            </a:r>
            <a:r>
              <a:rPr lang="ru-RU" b="1" i="1" dirty="0">
                <a:solidFill>
                  <a:srgbClr val="00B0F0"/>
                </a:solidFill>
              </a:rPr>
              <a:t> на –</a:t>
            </a:r>
            <a:r>
              <a:rPr lang="en-US" b="1" i="1" dirty="0">
                <a:solidFill>
                  <a:srgbClr val="00B0F0"/>
                </a:solidFill>
              </a:rPr>
              <a:t>b </a:t>
            </a:r>
            <a:r>
              <a:rPr lang="ru-RU" b="1" i="1" dirty="0" err="1">
                <a:solidFill>
                  <a:srgbClr val="00B0F0"/>
                </a:solidFill>
              </a:rPr>
              <a:t>одиниць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униз</a:t>
            </a:r>
            <a:r>
              <a:rPr lang="ru-RU" b="1" i="1" dirty="0">
                <a:solidFill>
                  <a:srgbClr val="00B0F0"/>
                </a:solidFill>
              </a:rPr>
              <a:t>, </a:t>
            </a:r>
            <a:r>
              <a:rPr lang="ru-RU" b="1" i="1" dirty="0" err="1">
                <a:solidFill>
                  <a:srgbClr val="00B0F0"/>
                </a:solidFill>
              </a:rPr>
              <a:t>якщо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b &lt; 0. </a:t>
            </a:r>
            <a:endParaRPr lang="uk-UA" b="1" i="1" dirty="0" smtClean="0">
              <a:solidFill>
                <a:srgbClr val="00B0F0"/>
              </a:solidFill>
            </a:endParaRPr>
          </a:p>
          <a:p>
            <a:pPr marL="0" indent="355600">
              <a:buNone/>
            </a:pPr>
            <a:endParaRPr lang="ru-RU" b="1" i="1" dirty="0" smtClean="0"/>
          </a:p>
          <a:p>
            <a:pPr marL="0" indent="355600">
              <a:buNone/>
            </a:pPr>
            <a:r>
              <a:rPr lang="ru-RU" b="1" i="1" dirty="0" smtClean="0"/>
              <a:t>На </a:t>
            </a:r>
            <a:r>
              <a:rPr lang="ru-RU" b="1" i="1" dirty="0"/>
              <a:t>рисунках 23, 24 показано, як </a:t>
            </a:r>
            <a:r>
              <a:rPr lang="ru-RU" b="1" i="1" dirty="0" err="1"/>
              <a:t>працює</a:t>
            </a:r>
            <a:r>
              <a:rPr lang="ru-RU" b="1" i="1" dirty="0"/>
              <a:t> </a:t>
            </a:r>
            <a:r>
              <a:rPr lang="ru-RU" b="1" i="1" dirty="0" err="1"/>
              <a:t>це</a:t>
            </a:r>
            <a:r>
              <a:rPr lang="ru-RU" b="1" i="1" dirty="0"/>
              <a:t> правило для </a:t>
            </a:r>
            <a:r>
              <a:rPr lang="ru-RU" b="1" i="1" dirty="0" err="1" smtClean="0"/>
              <a:t>побудови</a:t>
            </a:r>
            <a:r>
              <a:rPr lang="ru-RU" b="1" i="1" dirty="0" smtClean="0"/>
              <a:t> </a:t>
            </a:r>
            <a:r>
              <a:rPr lang="ru-RU" b="1" i="1" dirty="0" err="1"/>
              <a:t>графіків</a:t>
            </a:r>
            <a:r>
              <a:rPr lang="ru-RU" b="1" i="1" dirty="0"/>
              <a:t> </a:t>
            </a:r>
            <a:r>
              <a:rPr lang="ru-RU" b="1" i="1" dirty="0" err="1"/>
              <a:t>функцій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en-US" b="1" i="1" dirty="0" smtClean="0"/>
              <a:t>y </a:t>
            </a:r>
            <a:r>
              <a:rPr lang="en-US" b="1" i="1" dirty="0"/>
              <a:t>= x</a:t>
            </a:r>
            <a:r>
              <a:rPr lang="en-US" b="1" i="1" baseline="30000" dirty="0"/>
              <a:t>2</a:t>
            </a:r>
            <a:r>
              <a:rPr lang="en-US" b="1" i="1" dirty="0"/>
              <a:t> – 4 </a:t>
            </a:r>
            <a:r>
              <a:rPr lang="ru-RU" b="1" i="1" dirty="0" err="1" smtClean="0"/>
              <a:t>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7"/>
            <a:ext cx="621523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936104" cy="2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58" y="1340768"/>
            <a:ext cx="843794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Домашнє завдання (розподілити самостійно на 2 уроки)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Читати § 5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Вчити алгоритми перетворення графіків функції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Готувати відповіді на контрольні запитання 1-4 ст. 46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Виконати вправи №№  145, 146, 148, 150, 152, 155, 158, 160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Опрацювати приклади з поглибленого рівня рубрики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зроблено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уроки”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(диференційовано)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/>
              <a:t>Узагальнююче повторення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2376264"/>
          </a:xfrm>
        </p:spPr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uk-UA" b="1" i="1" dirty="0" smtClean="0">
                <a:solidFill>
                  <a:srgbClr val="00B0F0"/>
                </a:solidFill>
              </a:rPr>
              <a:t>Графік функції y = f (x + a) можна отримати в результаті паралельного перенесення графіка функції y = f (x) на a одиниць уліво, якщо a &gt; 0, і на –a одиниць управо, якщо a &lt; 0</a:t>
            </a:r>
            <a:r>
              <a:rPr lang="uk-UA" b="1" i="1" dirty="0" smtClean="0"/>
              <a:t>. </a:t>
            </a:r>
            <a:endParaRPr lang="uk-UA" b="1" i="1" dirty="0" smtClean="0"/>
          </a:p>
          <a:p>
            <a:pPr marL="0" indent="355600">
              <a:buNone/>
            </a:pPr>
            <a:r>
              <a:rPr lang="uk-UA" dirty="0" smtClean="0"/>
              <a:t>На рисунках 25, 26 показано, як працює це правило для побудови графіків функцій y = (x – 2)</a:t>
            </a:r>
            <a:r>
              <a:rPr lang="uk-UA" baseline="30000" dirty="0" smtClean="0"/>
              <a:t>2</a:t>
            </a:r>
            <a:r>
              <a:rPr lang="uk-UA" dirty="0" smtClean="0"/>
              <a:t> і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6"/>
            <a:ext cx="61770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2708920"/>
            <a:ext cx="1296145" cy="39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uk-UA" b="1" dirty="0" smtClean="0"/>
              <a:t>Узагальнююче повторення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2808312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uk-UA" b="1" i="1" dirty="0" smtClean="0">
                <a:solidFill>
                  <a:srgbClr val="00B0F0"/>
                </a:solidFill>
              </a:rPr>
              <a:t>Графік функції y = </a:t>
            </a:r>
            <a:r>
              <a:rPr lang="uk-UA" b="1" i="1" dirty="0" err="1" smtClean="0">
                <a:solidFill>
                  <a:srgbClr val="00B0F0"/>
                </a:solidFill>
              </a:rPr>
              <a:t>kf</a:t>
            </a:r>
            <a:r>
              <a:rPr lang="uk-UA" b="1" i="1" dirty="0" smtClean="0">
                <a:solidFill>
                  <a:srgbClr val="00B0F0"/>
                </a:solidFill>
              </a:rPr>
              <a:t> (x) можна отримати, замінивши кожну точку графіка функції y = f (x) на точку з тією самою абсцисою і ординатою, помноженою на k. </a:t>
            </a:r>
            <a:endParaRPr lang="uk-UA" b="1" i="1" dirty="0" smtClean="0">
              <a:solidFill>
                <a:srgbClr val="00B0F0"/>
              </a:solidFill>
            </a:endParaRPr>
          </a:p>
          <a:p>
            <a:pPr marL="0" indent="355600">
              <a:buNone/>
            </a:pPr>
            <a:r>
              <a:rPr lang="uk-UA" b="1" i="1" dirty="0" smtClean="0"/>
              <a:t>На рисунках 27, 28, 29 показано, як працює це правило для побудови графіків функцій: </a:t>
            </a:r>
          </a:p>
          <a:p>
            <a:pPr marL="0" indent="355600">
              <a:buNone/>
            </a:pPr>
            <a:endParaRPr lang="uk-UA" b="1" i="1" dirty="0" smtClean="0"/>
          </a:p>
          <a:p>
            <a:pPr marL="0" indent="355600">
              <a:buNone/>
            </a:pPr>
            <a:r>
              <a:rPr lang="uk-UA" b="1" i="1" dirty="0" smtClean="0"/>
              <a:t>Кажуть, що графік функції y = </a:t>
            </a:r>
            <a:r>
              <a:rPr lang="uk-UA" b="1" i="1" dirty="0" err="1" smtClean="0"/>
              <a:t>kf</a:t>
            </a:r>
            <a:r>
              <a:rPr lang="uk-UA" b="1" i="1" dirty="0" smtClean="0"/>
              <a:t> (x) отримано з графіка функції  y = f (x) у результаті розтягу в k разів від осі абсцис, якщо k &gt; 1, або в результаті стиску в 1/k разів до осі абсцис, якщо 0 &lt; k &lt; 1.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6226940" cy="29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2736304" cy="304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132856"/>
            <a:ext cx="4076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Перетворення графіків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Покажемо, як можна побудувати графік функції </a:t>
            </a:r>
            <a:r>
              <a:rPr lang="uk-UA" i="1" dirty="0" smtClean="0"/>
              <a:t>y = f (</a:t>
            </a:r>
            <a:r>
              <a:rPr lang="uk-UA" i="1" dirty="0" err="1" smtClean="0"/>
              <a:t>kx</a:t>
            </a:r>
            <a:r>
              <a:rPr lang="uk-UA" i="1" dirty="0" smtClean="0"/>
              <a:t>), якщо відомо графік функції y = f (x). </a:t>
            </a:r>
          </a:p>
          <a:p>
            <a:pPr marL="0" indent="355600">
              <a:buNone/>
            </a:pPr>
            <a:r>
              <a:rPr lang="uk-UA" i="1" dirty="0" smtClean="0"/>
              <a:t>Розглянемо випадок, коли k &gt; 0. Якщо точка (x</a:t>
            </a:r>
            <a:r>
              <a:rPr lang="uk-UA" i="1" baseline="-25000" dirty="0" smtClean="0"/>
              <a:t>0</a:t>
            </a:r>
            <a:r>
              <a:rPr lang="uk-UA" i="1" dirty="0" smtClean="0"/>
              <a:t>; y</a:t>
            </a:r>
            <a:r>
              <a:rPr lang="uk-UA" i="1" baseline="-25000" dirty="0" smtClean="0"/>
              <a:t>0</a:t>
            </a:r>
            <a:r>
              <a:rPr lang="uk-UA" i="1" dirty="0" smtClean="0"/>
              <a:t>) належить графіку функції y = f (x), то точка                   належить графіку функції   y = f (</a:t>
            </a:r>
            <a:r>
              <a:rPr lang="uk-UA" i="1" dirty="0" err="1" smtClean="0"/>
              <a:t>kx</a:t>
            </a:r>
            <a:r>
              <a:rPr lang="uk-UA" i="1" dirty="0" smtClean="0"/>
              <a:t>). </a:t>
            </a:r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r>
              <a:rPr lang="uk-UA" i="1" dirty="0" smtClean="0"/>
              <a:t>Отже, кожній точці (x</a:t>
            </a:r>
            <a:r>
              <a:rPr lang="uk-UA" i="1" baseline="-25000" dirty="0" smtClean="0"/>
              <a:t>0</a:t>
            </a:r>
            <a:r>
              <a:rPr lang="uk-UA" i="1" dirty="0" smtClean="0"/>
              <a:t>; y</a:t>
            </a:r>
            <a:r>
              <a:rPr lang="uk-UA" i="1" baseline="-25000" dirty="0" smtClean="0"/>
              <a:t>0</a:t>
            </a:r>
            <a:r>
              <a:rPr lang="uk-UA" i="1" dirty="0" smtClean="0"/>
              <a:t>) графіка функції y = f (x) відповідає єдина точка                  графіка функції y = f (</a:t>
            </a:r>
            <a:r>
              <a:rPr lang="uk-UA" i="1" dirty="0" err="1" smtClean="0"/>
              <a:t>kx</a:t>
            </a:r>
            <a:r>
              <a:rPr lang="uk-UA" i="1" dirty="0" smtClean="0"/>
              <a:t>). </a:t>
            </a:r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r>
              <a:rPr lang="uk-UA" i="1" dirty="0" smtClean="0"/>
              <a:t>Аналогічно можна показати, що кожна точка (x</a:t>
            </a:r>
            <a:r>
              <a:rPr lang="uk-UA" i="1" baseline="-25000" dirty="0" smtClean="0"/>
              <a:t>1</a:t>
            </a:r>
            <a:r>
              <a:rPr lang="uk-UA" i="1" dirty="0" smtClean="0"/>
              <a:t>; y</a:t>
            </a:r>
            <a:r>
              <a:rPr lang="uk-UA" i="1" baseline="-25000" dirty="0" smtClean="0"/>
              <a:t>1</a:t>
            </a:r>
            <a:r>
              <a:rPr lang="uk-UA" i="1" dirty="0" smtClean="0"/>
              <a:t>) графіка функції y = f (</a:t>
            </a:r>
            <a:r>
              <a:rPr lang="uk-UA" i="1" dirty="0" err="1" smtClean="0"/>
              <a:t>kx</a:t>
            </a:r>
            <a:r>
              <a:rPr lang="uk-UA" i="1" dirty="0" smtClean="0"/>
              <a:t>) є відповідною єдиній точці (kx</a:t>
            </a:r>
            <a:r>
              <a:rPr lang="uk-UA" i="1" baseline="-25000" dirty="0" smtClean="0"/>
              <a:t>1</a:t>
            </a:r>
            <a:r>
              <a:rPr lang="uk-UA" i="1" dirty="0" smtClean="0"/>
              <a:t>; y</a:t>
            </a:r>
            <a:r>
              <a:rPr lang="uk-UA" i="1" baseline="-25000" dirty="0" smtClean="0"/>
              <a:t>1</a:t>
            </a:r>
            <a:r>
              <a:rPr lang="uk-UA" i="1" dirty="0" smtClean="0"/>
              <a:t>) графіка функції        y = f (x). </a:t>
            </a:r>
          </a:p>
          <a:p>
            <a:pPr marL="0" indent="355600">
              <a:buNone/>
            </a:pPr>
            <a:r>
              <a:rPr lang="uk-UA" i="1" dirty="0" smtClean="0"/>
              <a:t>Тому </a:t>
            </a:r>
            <a:r>
              <a:rPr lang="uk-UA" b="1" i="1" dirty="0" smtClean="0">
                <a:solidFill>
                  <a:srgbClr val="00B0F0"/>
                </a:solidFill>
              </a:rPr>
              <a:t>графік функції y = f (</a:t>
            </a:r>
            <a:r>
              <a:rPr lang="uk-UA" b="1" i="1" dirty="0" err="1" smtClean="0">
                <a:solidFill>
                  <a:srgbClr val="00B0F0"/>
                </a:solidFill>
              </a:rPr>
              <a:t>kx</a:t>
            </a:r>
            <a:r>
              <a:rPr lang="uk-UA" b="1" i="1" dirty="0" smtClean="0">
                <a:solidFill>
                  <a:srgbClr val="00B0F0"/>
                </a:solidFill>
              </a:rPr>
              <a:t>), де k &gt; 0, можна отримати, замінивши кожну точку графіка функції   y = f (x) на точку з тією самою ординатою і абсцисою, поділеною на k. 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914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75195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914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На рисунку 30 показано, як працює це правило для побудови графіків функцій:</a:t>
            </a:r>
          </a:p>
          <a:p>
            <a:pPr marL="0" indent="355600">
              <a:buNone/>
            </a:pPr>
            <a:endParaRPr lang="uk-UA" dirty="0" smtClean="0"/>
          </a:p>
          <a:p>
            <a:pPr marL="0" indent="355600">
              <a:buNone/>
            </a:pPr>
            <a:r>
              <a:rPr lang="uk-UA" dirty="0" smtClean="0"/>
              <a:t>Говорять, </a:t>
            </a:r>
            <a:r>
              <a:rPr lang="uk-UA" b="1" dirty="0" smtClean="0">
                <a:solidFill>
                  <a:srgbClr val="00B0F0"/>
                </a:solidFill>
              </a:rPr>
              <a:t>що графік функції y = f (</a:t>
            </a:r>
            <a:r>
              <a:rPr lang="uk-UA" b="1" dirty="0" err="1" smtClean="0">
                <a:solidFill>
                  <a:srgbClr val="00B0F0"/>
                </a:solidFill>
              </a:rPr>
              <a:t>kx</a:t>
            </a:r>
            <a:r>
              <a:rPr lang="uk-UA" b="1" dirty="0" smtClean="0">
                <a:solidFill>
                  <a:srgbClr val="00B0F0"/>
                </a:solidFill>
              </a:rPr>
              <a:t>) отримано з графіка функції y = f (x) у результаті стиску в k разів до осі ординат, якщо  k &gt; 1, або в результаті розтягу в 1/k разів від осі ординат, якщо  0 &lt; k &lt; 1. </a:t>
            </a:r>
          </a:p>
          <a:p>
            <a:pPr marL="0" indent="35560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Приклад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7"/>
            <a:ext cx="421584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3024337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Покажемо, як побудувати графік функції y = f (–x), якщо відомо графік функції y = f (x). Зазначимо, що коли точка (x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 належить графіку функції y = f (x), то точка (–x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 належить графіку функції  y = f (–x). Дійсно, f (–(–x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)) = f (x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 = y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. Тоді всі точки графіка функції              y = f (–x) можна отримати, замінивши кожну точку графіка функції  y = f (x) на точку, симетричну їй відносно осі ординат, тобто відобразивши графік функції y = f (x) симетрично відносно осі ординат.</a:t>
            </a:r>
            <a:endParaRPr lang="uk-UA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uk-UA" dirty="0" smtClean="0"/>
              <a:t>Перетворення графіків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836228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Перетворення графіків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1045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Алгебра і початки аналізу. 10 клас (за підручником Мерзляк А. Г.) </vt:lpstr>
      <vt:lpstr>Тема уроку: Побудова графіків функцій за допомогою геометричних перетворень  (2 уроки) </vt:lpstr>
      <vt:lpstr>Узагальнююче повторення</vt:lpstr>
      <vt:lpstr>Узагальнююче повторення</vt:lpstr>
      <vt:lpstr>Узагальнююче повторення</vt:lpstr>
      <vt:lpstr>Перетворення графіків функції</vt:lpstr>
      <vt:lpstr>Приклад</vt:lpstr>
      <vt:lpstr>Перетворення графіків</vt:lpstr>
      <vt:lpstr>Перетворення графіків</vt:lpstr>
      <vt:lpstr>Приклад 1</vt:lpstr>
      <vt:lpstr>Приклад 2</vt:lpstr>
      <vt:lpstr>ІІ спосіб розв'язання  </vt:lpstr>
      <vt:lpstr>Первинне закріплення вивченого матеріалу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Робота в парах (з коментуванням)</vt:lpstr>
      <vt:lpstr>Самостійне виконання вправи</vt:lpstr>
      <vt:lpstr>Складання алгоритму побудови графіка функції</vt:lpstr>
      <vt:lpstr>Закріплення вивченого матеріалу. Робота учнів біля дошки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Вправи</vt:lpstr>
      <vt:lpstr>Тренувальні вправи</vt:lpstr>
      <vt:lpstr>Домашнє завдання (розподілити самостійно на 2 уроки)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KEKC</dc:creator>
  <cp:lastModifiedBy>KEKC</cp:lastModifiedBy>
  <cp:revision>23</cp:revision>
  <dcterms:created xsi:type="dcterms:W3CDTF">2012-06-25T20:40:39Z</dcterms:created>
  <dcterms:modified xsi:type="dcterms:W3CDTF">2012-06-27T09:07:47Z</dcterms:modified>
</cp:coreProperties>
</file>