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4961-D03C-40B9-94E6-1725DA76524C}" type="datetimeFigureOut">
              <a:rPr lang="ru-RU" smtClean="0"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E0E2-2C27-499D-9EB9-DFC59176A0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Рівносильні нерівності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Означення. Нерівності називають рівносильними, якщо множини їх розв’язків рівні. </a:t>
            </a:r>
          </a:p>
          <a:p>
            <a:pPr marL="0" indent="0">
              <a:buNone/>
            </a:pPr>
            <a:r>
              <a:rPr lang="uk-UA" b="1" dirty="0" smtClean="0"/>
              <a:t>Наведемо кілька прикладів. </a:t>
            </a:r>
          </a:p>
          <a:p>
            <a:pPr marL="0" indent="0">
              <a:buNone/>
            </a:pPr>
            <a:r>
              <a:rPr lang="uk-UA" b="1" dirty="0" smtClean="0"/>
              <a:t>	Нерівності                                </a:t>
            </a:r>
            <a:r>
              <a:rPr lang="uk-UA" b="1" i="1" dirty="0" smtClean="0"/>
              <a:t>є рівносильними. Справді, кожна з них має єдиний розв’язок x = 0. 	Нерівності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&gt; –1 і | x | &gt; –2 є рівносильними, оскільки множиною розв’язків кожної з них є множина дійсних чисел. </a:t>
            </a:r>
          </a:p>
          <a:p>
            <a:pPr marL="0" indent="0">
              <a:buNone/>
            </a:pPr>
            <a:r>
              <a:rPr lang="uk-UA" b="1" i="1" dirty="0" smtClean="0"/>
              <a:t>	Оскільки кожна з нерівностей | x | &lt; –1 і 0x &lt; –3 розв’язків не має, то вони також є рівносильними. 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564904"/>
            <a:ext cx="2486983" cy="41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Правила рівносильних перетворень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Розв’язуючи рівняння, ми заміняли його іншим, більш простим рівнянням, але рівносильним даному. </a:t>
            </a:r>
          </a:p>
          <a:p>
            <a:pPr marL="0" indent="355600">
              <a:buNone/>
            </a:pPr>
            <a:r>
              <a:rPr lang="uk-UA" dirty="0" smtClean="0"/>
              <a:t>За аналогічною схемою розв’язують і нерівності, використовуючи такі правила: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dirty="0" smtClean="0">
                <a:solidFill>
                  <a:srgbClr val="00B0F0"/>
                </a:solidFill>
              </a:rPr>
              <a:t>Якщо до обох частин нерівності додати (або від обох частин відняти) одне й те саме число, то отримаємо нерівність, рівносильну даній.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dirty="0" smtClean="0">
                <a:solidFill>
                  <a:srgbClr val="00B0F0"/>
                </a:solidFill>
              </a:rPr>
              <a:t>Якщо який-небудь доданок перенести з однієї частини нерівності в іншу, замінивши при цьому його знак на протилежний, то отримаємо нерівність, рівносильну даній.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dirty="0" smtClean="0">
                <a:solidFill>
                  <a:srgbClr val="00B0F0"/>
                </a:solidFill>
              </a:rPr>
              <a:t>Якщо обидві частини нерівності помножити (поділити) на одне й те саме додатне число, то отримаємо нерівність, рівносильну даній.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dirty="0" smtClean="0">
                <a:solidFill>
                  <a:srgbClr val="00B0F0"/>
                </a:solidFill>
              </a:rPr>
              <a:t>Якщо обидві частини нерівності помножити (поділити) на одне й те саме від’ємне число, змінивши при цьому знак нерівності на протилежний, то отримаємо нерівність, рівносильну даній. </a:t>
            </a:r>
            <a:endParaRPr lang="uk-UA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Нерівність-наслідок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00B0F0"/>
                </a:solidFill>
              </a:rPr>
              <a:t>Означення</a:t>
            </a:r>
            <a:r>
              <a:rPr lang="ru-RU" b="1" dirty="0">
                <a:solidFill>
                  <a:srgbClr val="00B0F0"/>
                </a:solidFill>
              </a:rPr>
              <a:t>. </a:t>
            </a:r>
            <a:r>
              <a:rPr lang="ru-RU" b="1" dirty="0" err="1">
                <a:solidFill>
                  <a:srgbClr val="00B0F0"/>
                </a:solidFill>
              </a:rPr>
              <a:t>Якщо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множина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розв’язків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першої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нерівності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є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підмножиною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множини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розв’язків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другої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нерівності</a:t>
            </a:r>
            <a:r>
              <a:rPr lang="ru-RU" b="1" dirty="0">
                <a:solidFill>
                  <a:srgbClr val="00B0F0"/>
                </a:solidFill>
              </a:rPr>
              <a:t>, то другу </a:t>
            </a:r>
            <a:r>
              <a:rPr lang="ru-RU" b="1" dirty="0" err="1">
                <a:solidFill>
                  <a:srgbClr val="00B0F0"/>
                </a:solidFill>
              </a:rPr>
              <a:t>нерівність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називають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наслідком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першої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нерівності</a:t>
            </a:r>
            <a:r>
              <a:rPr lang="ru-RU" b="1" dirty="0">
                <a:solidFill>
                  <a:srgbClr val="00B0F0"/>
                </a:solidFill>
              </a:rPr>
              <a:t>. </a:t>
            </a:r>
            <a:endParaRPr lang="ru-RU" b="1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ru-RU" b="1" dirty="0" err="1" smtClean="0"/>
              <a:t>Наприклад</a:t>
            </a:r>
            <a:r>
              <a:rPr lang="ru-RU" b="1" dirty="0"/>
              <a:t>, </a:t>
            </a:r>
            <a:r>
              <a:rPr lang="ru-RU" b="1" dirty="0" err="1"/>
              <a:t>нерівність</a:t>
            </a:r>
            <a:r>
              <a:rPr lang="ru-RU" b="1" dirty="0"/>
              <a:t> </a:t>
            </a:r>
            <a:r>
              <a:rPr lang="en-US" b="1" i="1" dirty="0"/>
              <a:t>x &gt; 2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наслідком</a:t>
            </a:r>
            <a:r>
              <a:rPr lang="ru-RU" b="1" i="1" dirty="0"/>
              <a:t> </a:t>
            </a:r>
            <a:r>
              <a:rPr lang="ru-RU" b="1" i="1" dirty="0" err="1"/>
              <a:t>нерівності</a:t>
            </a:r>
            <a:r>
              <a:rPr lang="ru-RU" b="1" i="1" dirty="0"/>
              <a:t> </a:t>
            </a:r>
            <a:r>
              <a:rPr lang="en-US" b="1" i="1" dirty="0"/>
              <a:t>x &gt; 5 (</a:t>
            </a:r>
            <a:r>
              <a:rPr lang="ru-RU" b="1" i="1" dirty="0"/>
              <a:t>рис. 58). </a:t>
            </a:r>
            <a:endParaRPr lang="ru-RU" b="1" i="1" dirty="0" smtClean="0"/>
          </a:p>
          <a:p>
            <a:pPr marL="0" indent="355600">
              <a:buNone/>
            </a:pPr>
            <a:endParaRPr lang="ru-RU" b="1" i="1" dirty="0" smtClean="0"/>
          </a:p>
          <a:p>
            <a:pPr marL="0" indent="355600">
              <a:buNone/>
            </a:pP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Оскільки</a:t>
            </a:r>
            <a:r>
              <a:rPr lang="ru-RU" b="1" i="1" dirty="0" smtClean="0"/>
              <a:t> </a:t>
            </a:r>
            <a:r>
              <a:rPr lang="ru-RU" b="1" i="1" dirty="0" err="1"/>
              <a:t>порожня</a:t>
            </a:r>
            <a:r>
              <a:rPr lang="ru-RU" b="1" i="1" dirty="0"/>
              <a:t>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 smtClean="0"/>
              <a:t>підмножиною</a:t>
            </a:r>
            <a:r>
              <a:rPr lang="ru-RU" b="1" i="1" dirty="0" smtClean="0"/>
              <a:t> </a:t>
            </a:r>
            <a:r>
              <a:rPr lang="ru-RU" b="1" i="1" dirty="0" err="1"/>
              <a:t>будь-якої</a:t>
            </a:r>
            <a:r>
              <a:rPr lang="ru-RU" b="1" i="1" dirty="0"/>
              <a:t> </a:t>
            </a:r>
            <a:r>
              <a:rPr lang="ru-RU" b="1" i="1" dirty="0" err="1"/>
              <a:t>множини</a:t>
            </a:r>
            <a:r>
              <a:rPr lang="ru-RU" b="1" i="1" dirty="0"/>
              <a:t>, то </a:t>
            </a:r>
            <a:r>
              <a:rPr lang="ru-RU" b="1" i="1" dirty="0" err="1"/>
              <a:t>будь-яка</a:t>
            </a:r>
            <a:r>
              <a:rPr lang="ru-RU" b="1" i="1" dirty="0"/>
              <a:t> </a:t>
            </a:r>
            <a:r>
              <a:rPr lang="ru-RU" b="1" i="1" dirty="0" err="1"/>
              <a:t>нерівність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однією</a:t>
            </a:r>
            <a:r>
              <a:rPr lang="ru-RU" b="1" i="1" dirty="0"/>
              <a:t> </a:t>
            </a:r>
            <a:r>
              <a:rPr lang="ru-RU" b="1" i="1" dirty="0" err="1"/>
              <a:t>змінною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наслідком</a:t>
            </a:r>
            <a:r>
              <a:rPr lang="ru-RU" b="1" i="1" dirty="0"/>
              <a:t> </a:t>
            </a:r>
            <a:r>
              <a:rPr lang="ru-RU" b="1" i="1" dirty="0" err="1"/>
              <a:t>нерівності</a:t>
            </a:r>
            <a:r>
              <a:rPr lang="ru-RU" b="1" i="1" dirty="0"/>
              <a:t>, яка не </a:t>
            </a:r>
            <a:r>
              <a:rPr lang="ru-RU" b="1" i="1" dirty="0" err="1"/>
              <a:t>має</a:t>
            </a:r>
            <a:r>
              <a:rPr lang="ru-RU" b="1" i="1" dirty="0"/>
              <a:t> </a:t>
            </a:r>
            <a:r>
              <a:rPr lang="ru-RU" b="1" i="1" dirty="0" err="1"/>
              <a:t>розв’язків</a:t>
            </a:r>
            <a:r>
              <a:rPr lang="ru-RU" b="1" i="1" dirty="0"/>
              <a:t>, </a:t>
            </a:r>
            <a:r>
              <a:rPr lang="ru-RU" b="1" i="1" dirty="0" err="1" smtClean="0"/>
              <a:t>наприклад</a:t>
            </a:r>
            <a:r>
              <a:rPr lang="ru-RU" b="1" i="1" dirty="0" smtClean="0"/>
              <a:t> </a:t>
            </a:r>
            <a:r>
              <a:rPr lang="ru-RU" b="1" i="1" dirty="0" err="1"/>
              <a:t>нерівності</a:t>
            </a:r>
            <a:r>
              <a:rPr lang="ru-RU" b="1" i="1" dirty="0"/>
              <a:t> | </a:t>
            </a:r>
            <a:r>
              <a:rPr lang="en-US" b="1" i="1" dirty="0"/>
              <a:t>x | &lt; 0.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84984"/>
            <a:ext cx="1800200" cy="13926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b="1" dirty="0" smtClean="0"/>
              <a:t>Що називають областю визначення рівняння                 </a:t>
            </a:r>
            <a:r>
              <a:rPr lang="uk-UA" b="1" i="1" dirty="0" smtClean="0"/>
              <a:t>f (x) = g (x)?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Які рівняння називають рівносильними?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За допомогою яких перетворень рівняння можна отримати рівняння, рівносильне даному?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Яке рівняння називають наслідком даного рівняння?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Які корені називають сторонніми коренями даного рівняння?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Які нерівності називають рівносильними?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За допомогою яких перетворень нерівності можна отримати нерівність, рівносильну даній? </a:t>
            </a:r>
          </a:p>
          <a:p>
            <a:pPr marL="514350" indent="-514350">
              <a:buAutoNum type="arabicPeriod"/>
            </a:pPr>
            <a:r>
              <a:rPr lang="uk-UA" b="1" i="1" dirty="0" smtClean="0"/>
              <a:t>Яку нерівність називають наслідком даної нерівності? 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344815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63284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34480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420888"/>
            <a:ext cx="58483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45"/>
            <a:ext cx="9167726" cy="462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869160"/>
            <a:ext cx="767920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7</a:t>
            </a:r>
          </a:p>
          <a:p>
            <a:r>
              <a:rPr lang="uk-UA" dirty="0" smtClean="0">
                <a:latin typeface="Sylfaen"/>
              </a:rPr>
              <a:t>Готувати відповіді на контрольні запитання 1-8 (ст.68)</a:t>
            </a:r>
          </a:p>
          <a:p>
            <a:r>
              <a:rPr lang="uk-UA" dirty="0" smtClean="0">
                <a:latin typeface="Sylfaen"/>
              </a:rPr>
              <a:t>Виконати вправи №№ 199, 204, 206, 210.</a:t>
            </a:r>
          </a:p>
          <a:p>
            <a:r>
              <a:rPr lang="uk-UA" dirty="0" err="1" smtClean="0">
                <a:latin typeface="Sylfaen"/>
              </a:rPr>
              <a:t>Розвязати</a:t>
            </a:r>
            <a:r>
              <a:rPr lang="uk-UA" dirty="0" smtClean="0">
                <a:latin typeface="Sylfaen"/>
              </a:rPr>
              <a:t> вправи із рубрики </a:t>
            </a:r>
            <a:r>
              <a:rPr lang="uk-UA" dirty="0" err="1" smtClean="0">
                <a:latin typeface="Sylfaen"/>
              </a:rPr>
              <a:t>“Готуємося</a:t>
            </a:r>
            <a:r>
              <a:rPr lang="uk-UA" dirty="0" smtClean="0">
                <a:latin typeface="Sylfaen"/>
              </a:rPr>
              <a:t> до вивчення нового </a:t>
            </a:r>
            <a:r>
              <a:rPr lang="uk-UA" dirty="0" err="1" smtClean="0">
                <a:latin typeface="Sylfaen"/>
              </a:rPr>
              <a:t>матеріалу”</a:t>
            </a:r>
            <a:r>
              <a:rPr lang="uk-UA" smtClean="0">
                <a:latin typeface="Sylfaen"/>
              </a:rPr>
              <a:t> №№211-213 (диференційований вибір)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Тема уроку: </a:t>
            </a:r>
            <a:r>
              <a:rPr lang="uk-UA" dirty="0"/>
              <a:t>Рівносильні рівняння. Рівняння-наслідок. Рівносильні нерівності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Область визначення рівняння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Нехай задано дві функції </a:t>
            </a:r>
            <a:r>
              <a:rPr lang="uk-UA" i="1" dirty="0" smtClean="0"/>
              <a:t>y = f (x) та y = g (x) і поставлено задачу знайти множину значень аргументу x, при яких значення функцій f і g рівні. У такому випадку кажуть, що треба розв’язати рівняння f (x) = g (x). </a:t>
            </a:r>
          </a:p>
          <a:p>
            <a:pPr marL="0" indent="355600">
              <a:buNone/>
            </a:pPr>
            <a:r>
              <a:rPr lang="uk-UA" b="1" i="1" dirty="0" smtClean="0"/>
              <a:t>Означення. Областю визначення рівняння     f (x) = g (x) називають множину значень змінної x, при яких мають зміст обидві частини рівняння. </a:t>
            </a:r>
          </a:p>
          <a:p>
            <a:pPr marL="0" indent="355600">
              <a:buNone/>
            </a:pPr>
            <a:r>
              <a:rPr lang="uk-UA" i="1" dirty="0" smtClean="0"/>
              <a:t>З означення випливає, що областю визначення рівняння f (x) = g (x) є множина          D (f) </a:t>
            </a:r>
            <a:r>
              <a:rPr lang="uk-UA" i="1" dirty="0" smtClean="0">
                <a:sym typeface="Symbol"/>
              </a:rPr>
              <a:t> </a:t>
            </a:r>
            <a:r>
              <a:rPr lang="uk-UA" i="1" dirty="0" smtClean="0"/>
              <a:t>D (g). 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Приклади 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484784"/>
            <a:ext cx="890961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876256" cy="6126163"/>
          </a:xfrm>
        </p:spPr>
        <p:txBody>
          <a:bodyPr>
            <a:normAutofit fontScale="850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Незважаючи на те що рівняння </a:t>
            </a:r>
            <a:r>
              <a:rPr lang="uk-UA" i="1" dirty="0" smtClean="0"/>
              <a:t>x</a:t>
            </a:r>
            <a:r>
              <a:rPr lang="uk-UA" i="1" baseline="30000" dirty="0" smtClean="0"/>
              <a:t>2</a:t>
            </a:r>
            <a:r>
              <a:rPr lang="uk-UA" i="1" dirty="0" smtClean="0"/>
              <a:t> = –2 не має коренів, його областю визначення є множина дійсних чисел. </a:t>
            </a:r>
          </a:p>
          <a:p>
            <a:pPr marL="0" indent="355600">
              <a:buNone/>
            </a:pPr>
            <a:r>
              <a:rPr lang="uk-UA" i="1" dirty="0" smtClean="0"/>
              <a:t>Зрозуміло, що </a:t>
            </a:r>
            <a:r>
              <a:rPr lang="uk-UA" b="1" i="1" dirty="0" smtClean="0">
                <a:solidFill>
                  <a:srgbClr val="00B0F0"/>
                </a:solidFill>
              </a:rPr>
              <a:t>кожний корінь рівняння обов’язково належить його області визначення. </a:t>
            </a:r>
          </a:p>
          <a:p>
            <a:pPr marL="0" indent="355600">
              <a:buNone/>
            </a:pPr>
            <a:r>
              <a:rPr lang="uk-UA" i="1" dirty="0" smtClean="0"/>
              <a:t>Цей факт ілюструє діаграма Ейлера (рис. 56). </a:t>
            </a:r>
          </a:p>
          <a:p>
            <a:pPr marL="0" indent="355600">
              <a:buNone/>
            </a:pPr>
            <a:r>
              <a:rPr lang="uk-UA" i="1" dirty="0" smtClean="0"/>
              <a:t>Наприклад, не розв’язуючи рівняння </a:t>
            </a:r>
          </a:p>
          <a:p>
            <a:pPr marL="0" indent="355600">
              <a:buNone/>
            </a:pP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можна сміливо стверджувати, що число 0 не є його коренем. </a:t>
            </a:r>
          </a:p>
          <a:p>
            <a:pPr marL="0" indent="355600">
              <a:buNone/>
            </a:pPr>
            <a:r>
              <a:rPr lang="uk-UA" i="1" dirty="0" smtClean="0"/>
              <a:t>Розглянемо два рівняння:                               Очевидно, що кожне з них має одні й ті самі корені: –2 і 2. У таких випадках кажуть, що рівняння x</a:t>
            </a:r>
            <a:r>
              <a:rPr lang="uk-UA" i="1" baseline="30000" dirty="0" smtClean="0"/>
              <a:t>2</a:t>
            </a:r>
            <a:r>
              <a:rPr lang="uk-UA" i="1" dirty="0" smtClean="0"/>
              <a:t> = 4 і |x| = 2 </a:t>
            </a:r>
            <a:r>
              <a:rPr lang="uk-UA" b="1" i="1" dirty="0" smtClean="0">
                <a:solidFill>
                  <a:srgbClr val="00B0F0"/>
                </a:solidFill>
              </a:rPr>
              <a:t>рівносильні.</a:t>
            </a:r>
            <a:r>
              <a:rPr lang="uk-UA" b="1" i="1" dirty="0" smtClean="0"/>
              <a:t>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9900" y="764704"/>
            <a:ext cx="23241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3" y="3212976"/>
            <a:ext cx="277790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509120"/>
            <a:ext cx="2164139" cy="29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Рівносильні рівняння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Означення. Рівняння f</a:t>
            </a:r>
            <a:r>
              <a:rPr lang="uk-UA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(x) = g</a:t>
            </a:r>
            <a:r>
              <a:rPr lang="uk-UA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(x) і f</a:t>
            </a:r>
            <a:r>
              <a:rPr lang="uk-UA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(x) = g</a:t>
            </a:r>
            <a:r>
              <a:rPr lang="uk-UA" sz="24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(x) називають рівносильними, якщо множини їх коренів рівні. </a:t>
            </a:r>
          </a:p>
          <a:p>
            <a:pPr marL="0" indent="0">
              <a:buNone/>
            </a:pPr>
            <a:endParaRPr lang="uk-UA" b="1" i="1" dirty="0" smtClean="0"/>
          </a:p>
          <a:p>
            <a:pPr marL="0" indent="355600">
              <a:buNone/>
            </a:pP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564904"/>
            <a:ext cx="8438725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Рівносильність</a:t>
            </a:r>
            <a:r>
              <a:rPr lang="uk-UA" dirty="0" smtClean="0"/>
              <a:t> рівнянь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544616"/>
          </a:xfrm>
        </p:spPr>
        <p:txBody>
          <a:bodyPr>
            <a:normAutofit fontScale="77500" lnSpcReduction="20000"/>
          </a:bodyPr>
          <a:lstStyle/>
          <a:p>
            <a:pPr marL="1790700" indent="-1790700">
              <a:buNone/>
            </a:pPr>
            <a:r>
              <a:rPr lang="uk-UA" b="1" dirty="0" smtClean="0"/>
              <a:t>Теорема 7.1. </a:t>
            </a:r>
            <a:r>
              <a:rPr lang="uk-UA" b="1" i="1" dirty="0" smtClean="0"/>
              <a:t>Якщо до обох частин даного рівняння додати (або від обох частин відняти) одне й те саме число, то отримаємо рівняння, рівносильне даному. </a:t>
            </a:r>
          </a:p>
          <a:p>
            <a:pPr marL="1790700" indent="-1790700">
              <a:buNone/>
            </a:pPr>
            <a:r>
              <a:rPr lang="uk-UA" b="1" i="1" dirty="0" smtClean="0"/>
              <a:t>Теорема 7.2. Якщо який-небудь доданок перенести з однієї частини рівняння в іншу, змінивши при цьому його знак на протилежний, то отримаємо рівняння, рівносильне даному. </a:t>
            </a:r>
          </a:p>
          <a:p>
            <a:pPr marL="1790700" indent="-1790700">
              <a:buNone/>
            </a:pPr>
            <a:r>
              <a:rPr lang="uk-UA" b="1" i="1" dirty="0" smtClean="0"/>
              <a:t>Теорема 7.3. Якщо обидві частини рівняння помножити (поділити) на одне й те саме відмінне від нуля число, то отримаємо рівняння, рівносильне даному. </a:t>
            </a:r>
          </a:p>
          <a:p>
            <a:pPr marL="1790700" indent="-1790700">
              <a:buNone/>
            </a:pPr>
            <a:r>
              <a:rPr lang="ru-RU" b="1" dirty="0" err="1"/>
              <a:t>Означення</a:t>
            </a:r>
            <a:r>
              <a:rPr lang="ru-RU" b="1" dirty="0"/>
              <a:t>.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множина</a:t>
            </a:r>
            <a:r>
              <a:rPr lang="ru-RU" b="1" dirty="0"/>
              <a:t> </a:t>
            </a:r>
            <a:r>
              <a:rPr lang="ru-RU" b="1" dirty="0" err="1"/>
              <a:t>коренів</a:t>
            </a:r>
            <a:r>
              <a:rPr lang="ru-RU" b="1" dirty="0"/>
              <a:t> </a:t>
            </a:r>
            <a:r>
              <a:rPr lang="ru-RU" b="1" dirty="0" err="1"/>
              <a:t>рівняння</a:t>
            </a:r>
            <a:r>
              <a:rPr lang="ru-RU" b="1" dirty="0"/>
              <a:t> </a:t>
            </a:r>
            <a:r>
              <a:rPr lang="en-US" b="1" i="1" dirty="0"/>
              <a:t>f</a:t>
            </a:r>
            <a:r>
              <a:rPr lang="en-US" b="1" i="1" baseline="-25000" dirty="0"/>
              <a:t>2</a:t>
            </a:r>
            <a:r>
              <a:rPr lang="en-US" b="1" i="1" dirty="0"/>
              <a:t> (x) = g</a:t>
            </a:r>
            <a:r>
              <a:rPr lang="en-US" b="1" i="1" baseline="-25000" dirty="0"/>
              <a:t>2</a:t>
            </a:r>
            <a:r>
              <a:rPr lang="en-US" b="1" i="1" dirty="0"/>
              <a:t> (x) </a:t>
            </a:r>
            <a:r>
              <a:rPr lang="ru-RU" b="1" i="1" dirty="0" err="1"/>
              <a:t>містить</a:t>
            </a:r>
            <a:r>
              <a:rPr lang="ru-RU" b="1" i="1" dirty="0"/>
              <a:t> </a:t>
            </a:r>
            <a:r>
              <a:rPr lang="ru-RU" b="1" i="1" dirty="0" err="1"/>
              <a:t>множину</a:t>
            </a:r>
            <a:r>
              <a:rPr lang="ru-RU" b="1" i="1" dirty="0"/>
              <a:t> </a:t>
            </a:r>
            <a:r>
              <a:rPr lang="ru-RU" b="1" i="1" dirty="0" err="1"/>
              <a:t>коренів</a:t>
            </a:r>
            <a:r>
              <a:rPr lang="ru-RU" b="1" i="1" dirty="0"/>
              <a:t> </a:t>
            </a:r>
            <a:r>
              <a:rPr lang="ru-RU" b="1" i="1" dirty="0" err="1"/>
              <a:t>рівняння</a:t>
            </a:r>
            <a:r>
              <a:rPr lang="ru-RU" b="1" i="1" dirty="0"/>
              <a:t> </a:t>
            </a:r>
            <a:r>
              <a:rPr lang="en-US" b="1" i="1" dirty="0"/>
              <a:t>f</a:t>
            </a:r>
            <a:r>
              <a:rPr lang="en-US" b="1" i="1" baseline="-25000" dirty="0"/>
              <a:t>1</a:t>
            </a:r>
            <a:r>
              <a:rPr lang="en-US" b="1" i="1" dirty="0"/>
              <a:t> (x) = g</a:t>
            </a:r>
            <a:r>
              <a:rPr lang="en-US" b="1" i="1" baseline="-25000" dirty="0"/>
              <a:t>1</a:t>
            </a:r>
            <a:r>
              <a:rPr lang="en-US" b="1" i="1" dirty="0"/>
              <a:t> (x), </a:t>
            </a:r>
            <a:r>
              <a:rPr lang="ru-RU" b="1" i="1" dirty="0"/>
              <a:t>то </a:t>
            </a:r>
            <a:r>
              <a:rPr lang="ru-RU" b="1" i="1" dirty="0" err="1"/>
              <a:t>рівняння</a:t>
            </a:r>
            <a:r>
              <a:rPr lang="ru-RU" b="1" i="1" dirty="0"/>
              <a:t> </a:t>
            </a:r>
            <a:r>
              <a:rPr lang="en-US" b="1" i="1" dirty="0"/>
              <a:t>f</a:t>
            </a:r>
            <a:r>
              <a:rPr lang="en-US" b="1" i="1" baseline="-25000" dirty="0"/>
              <a:t>2</a:t>
            </a:r>
            <a:r>
              <a:rPr lang="en-US" b="1" i="1" dirty="0"/>
              <a:t> (x) = g</a:t>
            </a:r>
            <a:r>
              <a:rPr lang="en-US" b="1" i="1" baseline="-25000" dirty="0"/>
              <a:t>2</a:t>
            </a:r>
            <a:r>
              <a:rPr lang="en-US" b="1" i="1" dirty="0"/>
              <a:t> (x)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 err="1"/>
              <a:t>наслідком</a:t>
            </a:r>
            <a:r>
              <a:rPr lang="ru-RU" b="1" i="1" dirty="0"/>
              <a:t> </a:t>
            </a:r>
            <a:r>
              <a:rPr lang="ru-RU" b="1" i="1" dirty="0" err="1"/>
              <a:t>рівняння</a:t>
            </a:r>
            <a:r>
              <a:rPr lang="ru-RU" b="1" i="1" dirty="0"/>
              <a:t> </a:t>
            </a:r>
            <a:r>
              <a:rPr lang="en-US" b="1" i="1" dirty="0"/>
              <a:t>f</a:t>
            </a:r>
            <a:r>
              <a:rPr lang="en-US" b="1" i="1" baseline="-25000" dirty="0"/>
              <a:t>1</a:t>
            </a:r>
            <a:r>
              <a:rPr lang="en-US" b="1" i="1" dirty="0"/>
              <a:t> (x) = g</a:t>
            </a:r>
            <a:r>
              <a:rPr lang="en-US" b="1" i="1" baseline="-25000" dirty="0"/>
              <a:t>1</a:t>
            </a:r>
            <a:r>
              <a:rPr lang="en-US" b="1" i="1" dirty="0"/>
              <a:t> (x). 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480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3000" dirty="0" smtClean="0"/>
              <a:t>З  рівняння                                випливає рівняння </a:t>
            </a:r>
            <a:r>
              <a:rPr lang="uk-UA" sz="3000" i="1" dirty="0" smtClean="0"/>
              <a:t>x</a:t>
            </a:r>
            <a:r>
              <a:rPr lang="uk-UA" sz="3000" i="1" baseline="30000" dirty="0" smtClean="0"/>
              <a:t>2</a:t>
            </a:r>
            <a:r>
              <a:rPr lang="uk-UA" sz="3000" i="1" dirty="0" smtClean="0"/>
              <a:t> = 25.</a:t>
            </a:r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На рисунку 57 означення рівняння-наслідку проілюстровано за допомогою діаграми Ейлера. Оскільки порожня множина є підмножиною будь-якої множини, то, наприклад, наслідком рівняння </a:t>
            </a:r>
            <a:r>
              <a:rPr lang="uk-UA" sz="2800" i="1" dirty="0" smtClean="0"/>
              <a:t>x</a:t>
            </a:r>
            <a:r>
              <a:rPr lang="uk-UA" sz="2800" i="1" baseline="30000" dirty="0" smtClean="0"/>
              <a:t>2</a:t>
            </a:r>
            <a:r>
              <a:rPr lang="uk-UA" sz="2800" i="1" dirty="0" smtClean="0"/>
              <a:t> = –5 є будь-яке рівняння з однією змінною x. </a:t>
            </a:r>
          </a:p>
          <a:p>
            <a:pPr marL="0" indent="0">
              <a:buNone/>
            </a:pPr>
            <a:r>
              <a:rPr lang="uk-UA" sz="2800" i="1" dirty="0" smtClean="0"/>
              <a:t>Зауважимо, що коли два рівняння рівносильні, то кожне з них можна вважати наслідком іншого. </a:t>
            </a:r>
          </a:p>
          <a:p>
            <a:pPr marL="0" indent="0">
              <a:buNone/>
            </a:pPr>
            <a:r>
              <a:rPr lang="uk-UA" sz="2800" i="1" dirty="0" smtClean="0"/>
              <a:t>Ті корені рівняння-наслідку, які не є коренями даного рівняння, називають </a:t>
            </a:r>
            <a:r>
              <a:rPr lang="uk-UA" sz="2800" b="1" i="1" dirty="0" smtClean="0"/>
              <a:t>сторонніми коренями даного рівняння. </a:t>
            </a:r>
            <a:r>
              <a:rPr lang="uk-UA" sz="3000" i="1" dirty="0" smtClean="0"/>
              <a:t> </a:t>
            </a:r>
            <a:endParaRPr lang="uk-UA" sz="3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2322676" cy="54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692696"/>
            <a:ext cx="24193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052735"/>
            <a:ext cx="8222979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437112"/>
            <a:ext cx="812138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826</Words>
  <Application>Microsoft Office PowerPoint</Application>
  <PresentationFormat>Экран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Алгебра і початки аналізу. 10 клас (за підручником Мерзляк А. Г.) </vt:lpstr>
      <vt:lpstr>Тема уроку: Рівносильні рівняння. Рівняння-наслідок. Рівносильні нерівності</vt:lpstr>
      <vt:lpstr>Область визначення рівняння</vt:lpstr>
      <vt:lpstr>Приклади </vt:lpstr>
      <vt:lpstr>Слайд 5</vt:lpstr>
      <vt:lpstr>Рівносильні рівняння</vt:lpstr>
      <vt:lpstr>Рівносильність рівнянь</vt:lpstr>
      <vt:lpstr>Слайд 8</vt:lpstr>
      <vt:lpstr>Приклад</vt:lpstr>
      <vt:lpstr>Рівносильні нерівності</vt:lpstr>
      <vt:lpstr>Правила рівносильних перетворень</vt:lpstr>
      <vt:lpstr>Нерівність-наслідок</vt:lpstr>
      <vt:lpstr>Первинне закріплення вивченого матеріалу</vt:lpstr>
      <vt:lpstr>Тренувальні вправи</vt:lpstr>
      <vt:lpstr>Слайд 15</vt:lpstr>
      <vt:lpstr>Слайд 16</vt:lpstr>
      <vt:lpstr>Слайд 17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 </dc:title>
  <dc:creator>KEKC</dc:creator>
  <cp:lastModifiedBy>KEKC</cp:lastModifiedBy>
  <cp:revision>16</cp:revision>
  <dcterms:created xsi:type="dcterms:W3CDTF">2012-06-27T14:47:03Z</dcterms:created>
  <dcterms:modified xsi:type="dcterms:W3CDTF">2012-06-27T15:27:58Z</dcterms:modified>
</cp:coreProperties>
</file>