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57" r:id="rId4"/>
    <p:sldId id="273" r:id="rId5"/>
    <p:sldId id="274" r:id="rId6"/>
    <p:sldId id="258" r:id="rId7"/>
    <p:sldId id="275" r:id="rId8"/>
    <p:sldId id="259" r:id="rId9"/>
    <p:sldId id="276" r:id="rId10"/>
    <p:sldId id="277" r:id="rId11"/>
    <p:sldId id="278" r:id="rId12"/>
    <p:sldId id="260" r:id="rId13"/>
    <p:sldId id="279" r:id="rId14"/>
    <p:sldId id="280" r:id="rId15"/>
    <p:sldId id="281" r:id="rId16"/>
    <p:sldId id="282" r:id="rId17"/>
    <p:sldId id="261" r:id="rId18"/>
    <p:sldId id="283" r:id="rId19"/>
    <p:sldId id="284" r:id="rId20"/>
    <p:sldId id="263" r:id="rId21"/>
    <p:sldId id="286" r:id="rId22"/>
    <p:sldId id="285" r:id="rId23"/>
    <p:sldId id="288" r:id="rId24"/>
    <p:sldId id="287" r:id="rId25"/>
    <p:sldId id="264" r:id="rId26"/>
    <p:sldId id="265" r:id="rId27"/>
    <p:sldId id="266" r:id="rId28"/>
    <p:sldId id="267" r:id="rId29"/>
    <p:sldId id="289" r:id="rId30"/>
    <p:sldId id="290" r:id="rId31"/>
    <p:sldId id="291" r:id="rId32"/>
    <p:sldId id="292" r:id="rId33"/>
    <p:sldId id="293" r:id="rId34"/>
    <p:sldId id="269" r:id="rId35"/>
    <p:sldId id="294" r:id="rId36"/>
    <p:sldId id="295" r:id="rId37"/>
    <p:sldId id="271" r:id="rId38"/>
    <p:sldId id="262" r:id="rId3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C1721-7DAB-4E20-A2A8-DD2F8525E41B}" type="datetimeFigureOut">
              <a:rPr lang="ru-RU" smtClean="0"/>
              <a:pPr/>
              <a:t>27.06.2012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E3BC6-BDEF-4FD9-9903-7D4B39E320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C1721-7DAB-4E20-A2A8-DD2F8525E41B}" type="datetimeFigureOut">
              <a:rPr lang="ru-RU" smtClean="0"/>
              <a:pPr/>
              <a:t>27.06.2012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E3BC6-BDEF-4FD9-9903-7D4B39E320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C1721-7DAB-4E20-A2A8-DD2F8525E41B}" type="datetimeFigureOut">
              <a:rPr lang="ru-RU" smtClean="0"/>
              <a:pPr/>
              <a:t>27.06.2012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E3BC6-BDEF-4FD9-9903-7D4B39E320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C1721-7DAB-4E20-A2A8-DD2F8525E41B}" type="datetimeFigureOut">
              <a:rPr lang="ru-RU" smtClean="0"/>
              <a:pPr/>
              <a:t>27.06.2012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E3BC6-BDEF-4FD9-9903-7D4B39E320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C1721-7DAB-4E20-A2A8-DD2F8525E41B}" type="datetimeFigureOut">
              <a:rPr lang="ru-RU" smtClean="0"/>
              <a:pPr/>
              <a:t>27.06.2012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E3BC6-BDEF-4FD9-9903-7D4B39E320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C1721-7DAB-4E20-A2A8-DD2F8525E41B}" type="datetimeFigureOut">
              <a:rPr lang="ru-RU" smtClean="0"/>
              <a:pPr/>
              <a:t>27.06.2012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E3BC6-BDEF-4FD9-9903-7D4B39E320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C1721-7DAB-4E20-A2A8-DD2F8525E41B}" type="datetimeFigureOut">
              <a:rPr lang="ru-RU" smtClean="0"/>
              <a:pPr/>
              <a:t>27.06.2012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E3BC6-BDEF-4FD9-9903-7D4B39E320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C1721-7DAB-4E20-A2A8-DD2F8525E41B}" type="datetimeFigureOut">
              <a:rPr lang="ru-RU" smtClean="0"/>
              <a:pPr/>
              <a:t>27.06.2012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E3BC6-BDEF-4FD9-9903-7D4B39E320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C1721-7DAB-4E20-A2A8-DD2F8525E41B}" type="datetimeFigureOut">
              <a:rPr lang="ru-RU" smtClean="0"/>
              <a:pPr/>
              <a:t>27.06.2012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E3BC6-BDEF-4FD9-9903-7D4B39E320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C1721-7DAB-4E20-A2A8-DD2F8525E41B}" type="datetimeFigureOut">
              <a:rPr lang="ru-RU" smtClean="0"/>
              <a:pPr/>
              <a:t>27.06.2012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E3BC6-BDEF-4FD9-9903-7D4B39E320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C1721-7DAB-4E20-A2A8-DD2F8525E41B}" type="datetimeFigureOut">
              <a:rPr lang="ru-RU" smtClean="0"/>
              <a:pPr/>
              <a:t>27.06.2012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E3BC6-BDEF-4FD9-9903-7D4B39E320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CC1721-7DAB-4E20-A2A8-DD2F8525E41B}" type="datetimeFigureOut">
              <a:rPr lang="ru-RU" smtClean="0"/>
              <a:pPr/>
              <a:t>27.06.2012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BE3BC6-BDEF-4FD9-9903-7D4B39E320C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4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27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5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83671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Алгебра і початки аналізу. 10 клас</a:t>
            </a:r>
            <a:br>
              <a:rPr lang="uk-UA" dirty="0" smtClean="0"/>
            </a:br>
            <a:r>
              <a:rPr lang="uk-UA" dirty="0" smtClean="0"/>
              <a:t>(за підручником </a:t>
            </a:r>
            <a:r>
              <a:rPr lang="ru-RU" b="1" dirty="0" smtClean="0"/>
              <a:t>Мерзляк А. Г.) </a:t>
            </a:r>
            <a:endParaRPr lang="ru-R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140968"/>
            <a:ext cx="9144000" cy="3717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/>
          <a:lstStyle/>
          <a:p>
            <a:r>
              <a:rPr lang="uk-UA" dirty="0" smtClean="0"/>
              <a:t>Нулі функції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980728"/>
            <a:ext cx="8435280" cy="1944216"/>
          </a:xfrm>
        </p:spPr>
        <p:txBody>
          <a:bodyPr>
            <a:normAutofit fontScale="92500" lnSpcReduction="10000"/>
          </a:bodyPr>
          <a:lstStyle/>
          <a:p>
            <a:pPr marL="0" indent="355600">
              <a:buNone/>
            </a:pPr>
            <a:r>
              <a:rPr lang="uk-UA" b="1" i="1" dirty="0" smtClean="0">
                <a:solidFill>
                  <a:srgbClr val="00B050"/>
                </a:solidFill>
              </a:rPr>
              <a:t>Означення. Значення аргументу, при якому значення функції дорівнює нулю, називають нулем функції. </a:t>
            </a:r>
          </a:p>
          <a:p>
            <a:pPr marL="0" indent="355600">
              <a:buNone/>
            </a:pPr>
            <a:r>
              <a:rPr lang="uk-UA" b="1" i="1" dirty="0" smtClean="0">
                <a:solidFill>
                  <a:srgbClr val="00B050"/>
                </a:solidFill>
              </a:rPr>
              <a:t>Так, числа –3, 1, 5 є нулями даної функції. </a:t>
            </a: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2924944"/>
            <a:ext cx="5466690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uk-UA" dirty="0" smtClean="0"/>
              <a:t>Проміжки </a:t>
            </a:r>
            <a:r>
              <a:rPr lang="uk-UA" dirty="0" err="1" smtClean="0"/>
              <a:t>знакосталості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79512" y="1196752"/>
            <a:ext cx="4392488" cy="5472608"/>
          </a:xfrm>
        </p:spPr>
        <p:txBody>
          <a:bodyPr>
            <a:normAutofit fontScale="92500" lnSpcReduction="20000"/>
          </a:bodyPr>
          <a:lstStyle/>
          <a:p>
            <a:pPr marL="0" indent="355600">
              <a:buNone/>
            </a:pPr>
            <a:r>
              <a:rPr lang="ru-RU" dirty="0" err="1" smtClean="0"/>
              <a:t>Зауважимо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на </a:t>
            </a:r>
            <a:r>
              <a:rPr lang="ru-RU" dirty="0" err="1"/>
              <a:t>проміжках</a:t>
            </a:r>
            <a:r>
              <a:rPr lang="ru-RU" dirty="0"/>
              <a:t> </a:t>
            </a:r>
            <a:r>
              <a:rPr lang="ru-RU" dirty="0" smtClean="0"/>
              <a:t>  [–</a:t>
            </a:r>
            <a:r>
              <a:rPr lang="ru-RU" dirty="0"/>
              <a:t>4; –3) </a:t>
            </a:r>
            <a:r>
              <a:rPr lang="ru-RU" dirty="0" err="1"/>
              <a:t>і</a:t>
            </a:r>
            <a:r>
              <a:rPr lang="ru-RU" dirty="0"/>
              <a:t> (1; 5) </a:t>
            </a:r>
            <a:r>
              <a:rPr lang="ru-RU" dirty="0" err="1"/>
              <a:t>графік</a:t>
            </a:r>
            <a:r>
              <a:rPr lang="ru-RU" dirty="0"/>
              <a:t> </a:t>
            </a:r>
            <a:r>
              <a:rPr lang="ru-RU" dirty="0" err="1" smtClean="0"/>
              <a:t>функції</a:t>
            </a:r>
            <a:r>
              <a:rPr lang="ru-RU" dirty="0" smtClean="0"/>
              <a:t> </a:t>
            </a:r>
            <a:r>
              <a:rPr lang="en-US" dirty="0"/>
              <a:t>f </a:t>
            </a:r>
            <a:r>
              <a:rPr lang="ru-RU" dirty="0" err="1"/>
              <a:t>розташований</a:t>
            </a:r>
            <a:r>
              <a:rPr lang="ru-RU" dirty="0"/>
              <a:t> над </a:t>
            </a:r>
            <a:r>
              <a:rPr lang="ru-RU" dirty="0" err="1"/>
              <a:t>віссю</a:t>
            </a:r>
            <a:r>
              <a:rPr lang="ru-RU" dirty="0"/>
              <a:t> </a:t>
            </a:r>
            <a:r>
              <a:rPr lang="ru-RU" dirty="0" err="1"/>
              <a:t>абсцис</a:t>
            </a:r>
            <a:r>
              <a:rPr lang="ru-RU" dirty="0"/>
              <a:t>, а на </a:t>
            </a:r>
            <a:r>
              <a:rPr lang="ru-RU" dirty="0" err="1"/>
              <a:t>проміжках</a:t>
            </a:r>
            <a:r>
              <a:rPr lang="ru-RU" dirty="0"/>
              <a:t> (–3; 1) </a:t>
            </a:r>
            <a:r>
              <a:rPr lang="ru-RU" dirty="0" err="1"/>
              <a:t>і</a:t>
            </a:r>
            <a:r>
              <a:rPr lang="ru-RU" dirty="0"/>
              <a:t> (5; 7] —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віссю</a:t>
            </a:r>
            <a:r>
              <a:rPr lang="ru-RU" dirty="0"/>
              <a:t> </a:t>
            </a:r>
            <a:r>
              <a:rPr lang="ru-RU" dirty="0" err="1"/>
              <a:t>абсцис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означає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на </a:t>
            </a:r>
            <a:r>
              <a:rPr lang="ru-RU" dirty="0" err="1"/>
              <a:t>проміжках</a:t>
            </a:r>
            <a:r>
              <a:rPr lang="ru-RU" dirty="0"/>
              <a:t> [–4; –3) </a:t>
            </a:r>
            <a:r>
              <a:rPr lang="ru-RU" dirty="0" err="1"/>
              <a:t>і</a:t>
            </a:r>
            <a:r>
              <a:rPr lang="ru-RU" dirty="0"/>
              <a:t> (1; 5) </a:t>
            </a:r>
            <a:r>
              <a:rPr lang="ru-RU" dirty="0" err="1"/>
              <a:t>функція</a:t>
            </a:r>
            <a:r>
              <a:rPr lang="ru-RU" dirty="0"/>
              <a:t> </a:t>
            </a:r>
            <a:r>
              <a:rPr lang="ru-RU" dirty="0" err="1"/>
              <a:t>набуває</a:t>
            </a:r>
            <a:r>
              <a:rPr lang="ru-RU" dirty="0"/>
              <a:t> </a:t>
            </a:r>
            <a:r>
              <a:rPr lang="ru-RU" dirty="0" err="1"/>
              <a:t>додатних</a:t>
            </a:r>
            <a:r>
              <a:rPr lang="ru-RU" dirty="0"/>
              <a:t> </a:t>
            </a:r>
            <a:r>
              <a:rPr lang="ru-RU" dirty="0" err="1"/>
              <a:t>значень</a:t>
            </a:r>
            <a:r>
              <a:rPr lang="ru-RU" dirty="0"/>
              <a:t>, а на </a:t>
            </a:r>
            <a:r>
              <a:rPr lang="ru-RU" dirty="0" err="1"/>
              <a:t>проміжках</a:t>
            </a:r>
            <a:r>
              <a:rPr lang="ru-RU" dirty="0"/>
              <a:t> (–3; 1) </a:t>
            </a:r>
            <a:r>
              <a:rPr lang="ru-RU" dirty="0" err="1"/>
              <a:t>і</a:t>
            </a:r>
            <a:r>
              <a:rPr lang="ru-RU" dirty="0"/>
              <a:t> (5; 7] — </a:t>
            </a:r>
            <a:r>
              <a:rPr lang="ru-RU" dirty="0" err="1"/>
              <a:t>від’ємних</a:t>
            </a:r>
            <a:r>
              <a:rPr lang="ru-RU" dirty="0"/>
              <a:t>. </a:t>
            </a:r>
            <a:endParaRPr lang="ru-RU" dirty="0" smtClean="0"/>
          </a:p>
          <a:p>
            <a:pPr marL="0" indent="355600">
              <a:buNone/>
            </a:pPr>
            <a:r>
              <a:rPr lang="ru-RU" b="1" i="1" dirty="0" err="1" smtClean="0">
                <a:solidFill>
                  <a:srgbClr val="00B050"/>
                </a:solidFill>
              </a:rPr>
              <a:t>Означення</a:t>
            </a:r>
            <a:r>
              <a:rPr lang="ru-RU" b="1" i="1" dirty="0">
                <a:solidFill>
                  <a:srgbClr val="00B050"/>
                </a:solidFill>
              </a:rPr>
              <a:t>. </a:t>
            </a:r>
            <a:r>
              <a:rPr lang="ru-RU" b="1" i="1" dirty="0" err="1">
                <a:solidFill>
                  <a:srgbClr val="00B050"/>
                </a:solidFill>
              </a:rPr>
              <a:t>Проміжок</a:t>
            </a:r>
            <a:r>
              <a:rPr lang="ru-RU" b="1" i="1" dirty="0">
                <a:solidFill>
                  <a:srgbClr val="00B050"/>
                </a:solidFill>
              </a:rPr>
              <a:t>, на </a:t>
            </a:r>
            <a:r>
              <a:rPr lang="ru-RU" b="1" i="1" dirty="0" err="1">
                <a:solidFill>
                  <a:srgbClr val="00B050"/>
                </a:solidFill>
              </a:rPr>
              <a:t>якому</a:t>
            </a:r>
            <a:r>
              <a:rPr lang="ru-RU" b="1" i="1" dirty="0">
                <a:solidFill>
                  <a:srgbClr val="00B050"/>
                </a:solidFill>
              </a:rPr>
              <a:t> </a:t>
            </a:r>
            <a:r>
              <a:rPr lang="ru-RU" b="1" i="1" dirty="0" err="1">
                <a:solidFill>
                  <a:srgbClr val="00B050"/>
                </a:solidFill>
              </a:rPr>
              <a:t>функція</a:t>
            </a:r>
            <a:r>
              <a:rPr lang="ru-RU" b="1" i="1" dirty="0">
                <a:solidFill>
                  <a:srgbClr val="00B050"/>
                </a:solidFill>
              </a:rPr>
              <a:t> </a:t>
            </a:r>
            <a:r>
              <a:rPr lang="ru-RU" b="1" i="1" dirty="0" err="1">
                <a:solidFill>
                  <a:srgbClr val="00B050"/>
                </a:solidFill>
              </a:rPr>
              <a:t>набуває</a:t>
            </a:r>
            <a:r>
              <a:rPr lang="ru-RU" b="1" i="1" dirty="0">
                <a:solidFill>
                  <a:srgbClr val="00B050"/>
                </a:solidFill>
              </a:rPr>
              <a:t> </a:t>
            </a:r>
            <a:r>
              <a:rPr lang="ru-RU" b="1" i="1" dirty="0" err="1">
                <a:solidFill>
                  <a:srgbClr val="00B050"/>
                </a:solidFill>
              </a:rPr>
              <a:t>значень</a:t>
            </a:r>
            <a:r>
              <a:rPr lang="ru-RU" b="1" i="1" dirty="0">
                <a:solidFill>
                  <a:srgbClr val="00B050"/>
                </a:solidFill>
              </a:rPr>
              <a:t> </a:t>
            </a:r>
            <a:r>
              <a:rPr lang="ru-RU" b="1" i="1" dirty="0" err="1">
                <a:solidFill>
                  <a:srgbClr val="00B050"/>
                </a:solidFill>
              </a:rPr>
              <a:t>однакового</a:t>
            </a:r>
            <a:r>
              <a:rPr lang="ru-RU" b="1" i="1" dirty="0">
                <a:solidFill>
                  <a:srgbClr val="00B050"/>
                </a:solidFill>
              </a:rPr>
              <a:t> знака, </a:t>
            </a:r>
            <a:r>
              <a:rPr lang="ru-RU" b="1" i="1" dirty="0" err="1">
                <a:solidFill>
                  <a:srgbClr val="00B050"/>
                </a:solidFill>
              </a:rPr>
              <a:t>називають</a:t>
            </a:r>
            <a:r>
              <a:rPr lang="ru-RU" b="1" i="1" dirty="0">
                <a:solidFill>
                  <a:srgbClr val="00B050"/>
                </a:solidFill>
              </a:rPr>
              <a:t> </a:t>
            </a:r>
            <a:r>
              <a:rPr lang="ru-RU" b="1" i="1" dirty="0" err="1">
                <a:solidFill>
                  <a:srgbClr val="00B050"/>
                </a:solidFill>
              </a:rPr>
              <a:t>проміжком</a:t>
            </a:r>
            <a:r>
              <a:rPr lang="ru-RU" b="1" i="1" dirty="0">
                <a:solidFill>
                  <a:srgbClr val="00B050"/>
                </a:solidFill>
              </a:rPr>
              <a:t> </a:t>
            </a:r>
            <a:r>
              <a:rPr lang="ru-RU" b="1" i="1" dirty="0" err="1">
                <a:solidFill>
                  <a:srgbClr val="00B050"/>
                </a:solidFill>
              </a:rPr>
              <a:t>знакосталості</a:t>
            </a:r>
            <a:r>
              <a:rPr lang="ru-RU" b="1" i="1" dirty="0">
                <a:solidFill>
                  <a:srgbClr val="00B050"/>
                </a:solidFill>
              </a:rPr>
              <a:t> </a:t>
            </a:r>
            <a:r>
              <a:rPr lang="ru-RU" b="1" i="1" dirty="0" err="1">
                <a:solidFill>
                  <a:srgbClr val="00B050"/>
                </a:solidFill>
              </a:rPr>
              <a:t>функції</a:t>
            </a:r>
            <a:r>
              <a:rPr lang="ru-RU" b="1" i="1" dirty="0">
                <a:solidFill>
                  <a:srgbClr val="00B050"/>
                </a:solidFill>
              </a:rPr>
              <a:t>.</a:t>
            </a:r>
            <a:endParaRPr lang="ru-RU" dirty="0">
              <a:solidFill>
                <a:srgbClr val="00B050"/>
              </a:solidFill>
            </a:endParaRPr>
          </a:p>
        </p:txBody>
      </p:sp>
      <p:pic>
        <p:nvPicPr>
          <p:cNvPr id="5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72549" y="1484784"/>
            <a:ext cx="4771451" cy="3205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Проміжки </a:t>
            </a:r>
            <a:r>
              <a:rPr lang="uk-UA" dirty="0" err="1" smtClean="0"/>
              <a:t>знакосталості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79512" y="1196752"/>
            <a:ext cx="4316288" cy="4929411"/>
          </a:xfrm>
        </p:spPr>
        <p:txBody>
          <a:bodyPr>
            <a:normAutofit fontScale="85000" lnSpcReduction="10000"/>
          </a:bodyPr>
          <a:lstStyle/>
          <a:p>
            <a:pPr marL="0" indent="355600">
              <a:buNone/>
            </a:pP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проміжки</a:t>
            </a:r>
            <a:r>
              <a:rPr lang="ru-RU" dirty="0"/>
              <a:t> </a:t>
            </a:r>
            <a:r>
              <a:rPr lang="ru-RU" dirty="0" smtClean="0"/>
              <a:t>          (–</a:t>
            </a:r>
            <a:r>
              <a:rPr lang="ru-RU" dirty="0"/>
              <a:t>∞; 0) </a:t>
            </a:r>
            <a:r>
              <a:rPr lang="ru-RU" dirty="0" err="1"/>
              <a:t>і</a:t>
            </a:r>
            <a:r>
              <a:rPr lang="ru-RU" dirty="0"/>
              <a:t> (0; +∞)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проміжками</a:t>
            </a:r>
            <a:r>
              <a:rPr lang="ru-RU" dirty="0"/>
              <a:t> </a:t>
            </a:r>
            <a:r>
              <a:rPr lang="ru-RU" dirty="0" err="1" smtClean="0"/>
              <a:t>знакосталості</a:t>
            </a:r>
            <a:r>
              <a:rPr lang="ru-RU" dirty="0" smtClean="0"/>
              <a:t> </a:t>
            </a:r>
            <a:r>
              <a:rPr lang="ru-RU" dirty="0" err="1"/>
              <a:t>функції</a:t>
            </a:r>
            <a:r>
              <a:rPr lang="ru-RU" dirty="0"/>
              <a:t> </a:t>
            </a:r>
            <a:r>
              <a:rPr lang="en-US" i="1" dirty="0"/>
              <a:t>y = x</a:t>
            </a:r>
            <a:r>
              <a:rPr lang="en-US" i="1" baseline="30000" dirty="0"/>
              <a:t>2</a:t>
            </a:r>
            <a:r>
              <a:rPr lang="en-US" i="1" dirty="0"/>
              <a:t>. </a:t>
            </a:r>
            <a:endParaRPr lang="uk-UA" i="1" dirty="0" smtClean="0"/>
          </a:p>
          <a:p>
            <a:pPr marL="0" indent="355600">
              <a:buNone/>
            </a:pPr>
            <a:r>
              <a:rPr lang="ru-RU" i="1" dirty="0" err="1" smtClean="0"/>
              <a:t>Зауваження</a:t>
            </a:r>
            <a:r>
              <a:rPr lang="ru-RU" i="1" dirty="0"/>
              <a:t>. </a:t>
            </a:r>
            <a:r>
              <a:rPr lang="ru-RU" i="1" dirty="0" err="1"/>
              <a:t>Під</a:t>
            </a:r>
            <a:r>
              <a:rPr lang="ru-RU" i="1" dirty="0"/>
              <a:t> час </a:t>
            </a:r>
            <a:r>
              <a:rPr lang="ru-RU" i="1" dirty="0" err="1"/>
              <a:t>пошуку</a:t>
            </a:r>
            <a:r>
              <a:rPr lang="ru-RU" i="1" dirty="0"/>
              <a:t> </a:t>
            </a:r>
            <a:r>
              <a:rPr lang="ru-RU" i="1" dirty="0" err="1"/>
              <a:t>проміжків</a:t>
            </a:r>
            <a:r>
              <a:rPr lang="ru-RU" i="1" dirty="0"/>
              <a:t> </a:t>
            </a:r>
            <a:r>
              <a:rPr lang="ru-RU" i="1" dirty="0" err="1"/>
              <a:t>знакосталості</a:t>
            </a:r>
            <a:r>
              <a:rPr lang="ru-RU" i="1" dirty="0"/>
              <a:t> </a:t>
            </a:r>
            <a:r>
              <a:rPr lang="ru-RU" i="1" dirty="0" err="1" smtClean="0"/>
              <a:t>функції</a:t>
            </a:r>
            <a:r>
              <a:rPr lang="ru-RU" i="1" dirty="0" smtClean="0"/>
              <a:t> </a:t>
            </a:r>
            <a:r>
              <a:rPr lang="ru-RU" i="1" dirty="0" err="1"/>
              <a:t>прийнято</a:t>
            </a:r>
            <a:r>
              <a:rPr lang="ru-RU" i="1" dirty="0"/>
              <a:t> </a:t>
            </a:r>
            <a:r>
              <a:rPr lang="ru-RU" i="1" dirty="0" err="1"/>
              <a:t>вказувати</a:t>
            </a:r>
            <a:r>
              <a:rPr lang="ru-RU" i="1" dirty="0"/>
              <a:t> </a:t>
            </a:r>
            <a:r>
              <a:rPr lang="ru-RU" i="1" dirty="0" err="1"/>
              <a:t>проміжки</a:t>
            </a:r>
            <a:r>
              <a:rPr lang="ru-RU" i="1" dirty="0"/>
              <a:t> </a:t>
            </a:r>
            <a:r>
              <a:rPr lang="ru-RU" i="1" dirty="0" err="1"/>
              <a:t>максимальної</a:t>
            </a:r>
            <a:r>
              <a:rPr lang="ru-RU" i="1" dirty="0"/>
              <a:t> </a:t>
            </a:r>
            <a:r>
              <a:rPr lang="ru-RU" i="1" dirty="0" err="1"/>
              <a:t>довжини</a:t>
            </a:r>
            <a:r>
              <a:rPr lang="ru-RU" i="1" dirty="0"/>
              <a:t>. </a:t>
            </a:r>
            <a:r>
              <a:rPr lang="ru-RU" i="1" dirty="0" err="1" smtClean="0"/>
              <a:t>Наприклад</a:t>
            </a:r>
            <a:r>
              <a:rPr lang="ru-RU" i="1" dirty="0"/>
              <a:t>, </a:t>
            </a:r>
            <a:r>
              <a:rPr lang="ru-RU" i="1" dirty="0" err="1"/>
              <a:t>проміжок</a:t>
            </a:r>
            <a:r>
              <a:rPr lang="ru-RU" i="1" dirty="0"/>
              <a:t> (–2; –1) </a:t>
            </a:r>
            <a:r>
              <a:rPr lang="ru-RU" i="1" dirty="0" err="1"/>
              <a:t>є</a:t>
            </a:r>
            <a:r>
              <a:rPr lang="ru-RU" i="1" dirty="0"/>
              <a:t> </a:t>
            </a:r>
            <a:r>
              <a:rPr lang="ru-RU" i="1" dirty="0" err="1"/>
              <a:t>проміжком</a:t>
            </a:r>
            <a:r>
              <a:rPr lang="ru-RU" i="1" dirty="0"/>
              <a:t> </a:t>
            </a:r>
            <a:r>
              <a:rPr lang="ru-RU" i="1" dirty="0" err="1"/>
              <a:t>знакосталості</a:t>
            </a:r>
            <a:r>
              <a:rPr lang="ru-RU" i="1" dirty="0"/>
              <a:t> </a:t>
            </a:r>
            <a:r>
              <a:rPr lang="ru-RU" i="1" dirty="0" err="1"/>
              <a:t>функції</a:t>
            </a:r>
            <a:r>
              <a:rPr lang="ru-RU" i="1" dirty="0"/>
              <a:t> </a:t>
            </a:r>
            <a:r>
              <a:rPr lang="en-US" i="1" dirty="0"/>
              <a:t>f (</a:t>
            </a:r>
            <a:r>
              <a:rPr lang="ru-RU" i="1" dirty="0"/>
              <a:t>рис. 8), </a:t>
            </a:r>
            <a:r>
              <a:rPr lang="ru-RU" i="1" dirty="0" err="1"/>
              <a:t>але</a:t>
            </a:r>
            <a:r>
              <a:rPr lang="ru-RU" i="1" dirty="0"/>
              <a:t> до </a:t>
            </a:r>
            <a:r>
              <a:rPr lang="ru-RU" i="1" dirty="0" err="1"/>
              <a:t>відповіді</a:t>
            </a:r>
            <a:r>
              <a:rPr lang="ru-RU" i="1" dirty="0"/>
              <a:t> </a:t>
            </a:r>
            <a:r>
              <a:rPr lang="ru-RU" i="1" dirty="0" err="1"/>
              <a:t>увійде</a:t>
            </a:r>
            <a:r>
              <a:rPr lang="ru-RU" i="1" dirty="0"/>
              <a:t> </a:t>
            </a:r>
            <a:r>
              <a:rPr lang="ru-RU" i="1" dirty="0" err="1"/>
              <a:t>проміжок</a:t>
            </a:r>
            <a:r>
              <a:rPr lang="ru-RU" i="1" dirty="0"/>
              <a:t> (–3; 1), </a:t>
            </a:r>
            <a:r>
              <a:rPr lang="ru-RU" i="1" dirty="0" err="1"/>
              <a:t>який</a:t>
            </a:r>
            <a:r>
              <a:rPr lang="ru-RU" i="1" dirty="0"/>
              <a:t> </a:t>
            </a:r>
            <a:r>
              <a:rPr lang="ru-RU" i="1" dirty="0" err="1"/>
              <a:t>містить</a:t>
            </a:r>
            <a:r>
              <a:rPr lang="ru-RU" i="1" dirty="0"/>
              <a:t> </a:t>
            </a:r>
            <a:r>
              <a:rPr lang="ru-RU" i="1" dirty="0" err="1"/>
              <a:t>проміжок</a:t>
            </a:r>
            <a:r>
              <a:rPr lang="ru-RU" i="1" dirty="0"/>
              <a:t> (–2; –1). </a:t>
            </a:r>
            <a:endParaRPr lang="ru-RU" i="1" dirty="0" smtClean="0"/>
          </a:p>
        </p:txBody>
      </p:sp>
      <p:pic>
        <p:nvPicPr>
          <p:cNvPr id="9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34830" y="2636912"/>
            <a:ext cx="4609170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Зростання функції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79512" y="1600200"/>
            <a:ext cx="4536504" cy="5069160"/>
          </a:xfrm>
        </p:spPr>
        <p:txBody>
          <a:bodyPr>
            <a:normAutofit fontScale="77500" lnSpcReduction="20000"/>
          </a:bodyPr>
          <a:lstStyle/>
          <a:p>
            <a:pPr marL="0" indent="355600">
              <a:buNone/>
            </a:pPr>
            <a:r>
              <a:rPr lang="uk-UA" i="1" dirty="0" smtClean="0"/>
              <a:t>Якщо переміщатися по осі абсцис від –4 до –1, то можна помітити, що графік функції йде вниз, тобто значення функції зменшуються. Кажуть, що на проміжку [–4; –1</a:t>
            </a:r>
            <a:r>
              <a:rPr lang="uk-UA" b="1" dirty="0" smtClean="0"/>
              <a:t>] </a:t>
            </a:r>
            <a:r>
              <a:rPr lang="uk-UA" dirty="0" smtClean="0"/>
              <a:t>функція спадає.   Із збільшенням x від –1 до 3 графік функції йде вгору, тобто значення функції збільшуються. Кажуть, що на проміжку [–1; 3] функція зростає.</a:t>
            </a:r>
            <a:r>
              <a:rPr lang="uk-UA" b="1" dirty="0" smtClean="0"/>
              <a:t> </a:t>
            </a:r>
          </a:p>
          <a:p>
            <a:pPr marL="0" indent="355600">
              <a:buNone/>
            </a:pPr>
            <a:r>
              <a:rPr lang="uk-UA" b="1" i="1" dirty="0" smtClean="0">
                <a:solidFill>
                  <a:srgbClr val="00B050"/>
                </a:solidFill>
              </a:rPr>
              <a:t>Означення. Функцію f називають зростаючою на множині M ⊂ D (f), якщо для будь-яких двох значень аргументу x</a:t>
            </a:r>
            <a:r>
              <a:rPr lang="uk-UA" b="1" i="1" baseline="-25000" dirty="0" smtClean="0">
                <a:solidFill>
                  <a:srgbClr val="00B050"/>
                </a:solidFill>
              </a:rPr>
              <a:t>1</a:t>
            </a:r>
            <a:r>
              <a:rPr lang="uk-UA" b="1" i="1" dirty="0" smtClean="0">
                <a:solidFill>
                  <a:srgbClr val="00B050"/>
                </a:solidFill>
              </a:rPr>
              <a:t> і x</a:t>
            </a:r>
            <a:r>
              <a:rPr lang="uk-UA" b="1" i="1" baseline="-25000" dirty="0" smtClean="0">
                <a:solidFill>
                  <a:srgbClr val="00B050"/>
                </a:solidFill>
              </a:rPr>
              <a:t>2</a:t>
            </a:r>
            <a:r>
              <a:rPr lang="uk-UA" b="1" i="1" dirty="0" smtClean="0">
                <a:solidFill>
                  <a:srgbClr val="00B050"/>
                </a:solidFill>
              </a:rPr>
              <a:t>, які належать множині M, таких, що x</a:t>
            </a:r>
            <a:r>
              <a:rPr lang="uk-UA" b="1" i="1" baseline="-25000" dirty="0" smtClean="0">
                <a:solidFill>
                  <a:srgbClr val="00B050"/>
                </a:solidFill>
              </a:rPr>
              <a:t>1</a:t>
            </a:r>
            <a:r>
              <a:rPr lang="uk-UA" b="1" i="1" dirty="0" smtClean="0">
                <a:solidFill>
                  <a:srgbClr val="00B050"/>
                </a:solidFill>
              </a:rPr>
              <a:t> &lt; x</a:t>
            </a:r>
            <a:r>
              <a:rPr lang="uk-UA" b="1" i="1" baseline="-25000" dirty="0" smtClean="0">
                <a:solidFill>
                  <a:srgbClr val="00B050"/>
                </a:solidFill>
              </a:rPr>
              <a:t>2</a:t>
            </a:r>
            <a:r>
              <a:rPr lang="uk-UA" b="1" i="1" dirty="0" smtClean="0">
                <a:solidFill>
                  <a:srgbClr val="00B050"/>
                </a:solidFill>
              </a:rPr>
              <a:t>, виконується нерівність f (x</a:t>
            </a:r>
            <a:r>
              <a:rPr lang="uk-UA" b="1" i="1" baseline="-25000" dirty="0" smtClean="0">
                <a:solidFill>
                  <a:srgbClr val="00B050"/>
                </a:solidFill>
              </a:rPr>
              <a:t>1</a:t>
            </a:r>
            <a:r>
              <a:rPr lang="uk-UA" b="1" i="1" dirty="0" smtClean="0">
                <a:solidFill>
                  <a:srgbClr val="00B050"/>
                </a:solidFill>
              </a:rPr>
              <a:t>) &lt; f (x</a:t>
            </a:r>
            <a:r>
              <a:rPr lang="uk-UA" b="1" i="1" baseline="-25000" dirty="0" smtClean="0">
                <a:solidFill>
                  <a:srgbClr val="00B050"/>
                </a:solidFill>
              </a:rPr>
              <a:t>2</a:t>
            </a:r>
            <a:r>
              <a:rPr lang="uk-UA" b="1" i="1" dirty="0" smtClean="0">
                <a:solidFill>
                  <a:srgbClr val="00B050"/>
                </a:solidFill>
              </a:rPr>
              <a:t>). </a:t>
            </a:r>
          </a:p>
        </p:txBody>
      </p:sp>
      <p:pic>
        <p:nvPicPr>
          <p:cNvPr id="6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2020" y="1556792"/>
            <a:ext cx="4501980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Спадання функції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79512" y="1412776"/>
            <a:ext cx="4464496" cy="4824536"/>
          </a:xfrm>
        </p:spPr>
        <p:txBody>
          <a:bodyPr>
            <a:normAutofit lnSpcReduction="10000"/>
          </a:bodyPr>
          <a:lstStyle/>
          <a:p>
            <a:pPr marL="0" indent="355600">
              <a:buNone/>
            </a:pPr>
            <a:r>
              <a:rPr lang="uk-UA" b="1" i="1" dirty="0" smtClean="0">
                <a:solidFill>
                  <a:srgbClr val="00B050"/>
                </a:solidFill>
              </a:rPr>
              <a:t>Означення. Функцію f називають спадною на множині M ⊂ D (f), якщо для будь-яких двох значень аргументу x</a:t>
            </a:r>
            <a:r>
              <a:rPr lang="uk-UA" b="1" i="1" baseline="-25000" dirty="0" smtClean="0">
                <a:solidFill>
                  <a:srgbClr val="00B050"/>
                </a:solidFill>
              </a:rPr>
              <a:t>1</a:t>
            </a:r>
            <a:r>
              <a:rPr lang="uk-UA" b="1" i="1" dirty="0" smtClean="0">
                <a:solidFill>
                  <a:srgbClr val="00B050"/>
                </a:solidFill>
              </a:rPr>
              <a:t> і x</a:t>
            </a:r>
            <a:r>
              <a:rPr lang="uk-UA" b="1" i="1" baseline="-25000" dirty="0" smtClean="0">
                <a:solidFill>
                  <a:srgbClr val="00B050"/>
                </a:solidFill>
              </a:rPr>
              <a:t>2</a:t>
            </a:r>
            <a:r>
              <a:rPr lang="uk-UA" b="1" i="1" dirty="0" smtClean="0">
                <a:solidFill>
                  <a:srgbClr val="00B050"/>
                </a:solidFill>
              </a:rPr>
              <a:t>, які належать множині M, таких, що x</a:t>
            </a:r>
            <a:r>
              <a:rPr lang="uk-UA" b="1" i="1" baseline="-25000" dirty="0" smtClean="0">
                <a:solidFill>
                  <a:srgbClr val="00B050"/>
                </a:solidFill>
              </a:rPr>
              <a:t>1</a:t>
            </a:r>
            <a:r>
              <a:rPr lang="uk-UA" b="1" i="1" dirty="0" smtClean="0">
                <a:solidFill>
                  <a:srgbClr val="00B050"/>
                </a:solidFill>
              </a:rPr>
              <a:t> &lt; x</a:t>
            </a:r>
            <a:r>
              <a:rPr lang="uk-UA" b="1" i="1" baseline="-25000" dirty="0" smtClean="0">
                <a:solidFill>
                  <a:srgbClr val="00B050"/>
                </a:solidFill>
              </a:rPr>
              <a:t>2</a:t>
            </a:r>
            <a:r>
              <a:rPr lang="uk-UA" b="1" i="1" dirty="0" smtClean="0">
                <a:solidFill>
                  <a:srgbClr val="00B050"/>
                </a:solidFill>
              </a:rPr>
              <a:t>, виконується нерівність f (x</a:t>
            </a:r>
            <a:r>
              <a:rPr lang="uk-UA" b="1" i="1" baseline="-25000" dirty="0" smtClean="0">
                <a:solidFill>
                  <a:srgbClr val="00B050"/>
                </a:solidFill>
              </a:rPr>
              <a:t>1</a:t>
            </a:r>
            <a:r>
              <a:rPr lang="uk-UA" b="1" i="1" dirty="0" smtClean="0">
                <a:solidFill>
                  <a:srgbClr val="00B050"/>
                </a:solidFill>
              </a:rPr>
              <a:t>) &gt; f (x</a:t>
            </a:r>
            <a:r>
              <a:rPr lang="uk-UA" b="1" i="1" baseline="-25000" dirty="0" smtClean="0">
                <a:solidFill>
                  <a:srgbClr val="00B050"/>
                </a:solidFill>
              </a:rPr>
              <a:t>2</a:t>
            </a:r>
            <a:r>
              <a:rPr lang="uk-UA" b="1" i="1" dirty="0" smtClean="0">
                <a:solidFill>
                  <a:srgbClr val="00B050"/>
                </a:solidFill>
              </a:rPr>
              <a:t>).</a:t>
            </a:r>
            <a:r>
              <a:rPr lang="uk-UA" b="1" i="1" dirty="0" smtClean="0"/>
              <a:t> </a:t>
            </a:r>
          </a:p>
          <a:p>
            <a:pPr marL="0" indent="355600">
              <a:buNone/>
            </a:pPr>
            <a:r>
              <a:rPr lang="uk-UA" b="1" i="1" dirty="0" smtClean="0"/>
              <a:t>Часто використовують коротше формулювання. </a:t>
            </a:r>
          </a:p>
        </p:txBody>
      </p:sp>
      <p:pic>
        <p:nvPicPr>
          <p:cNvPr id="6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1628800"/>
            <a:ext cx="4501980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Зростання та спадання функції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762872" cy="4525963"/>
          </a:xfrm>
        </p:spPr>
        <p:txBody>
          <a:bodyPr>
            <a:normAutofit fontScale="92500" lnSpcReduction="10000"/>
          </a:bodyPr>
          <a:lstStyle/>
          <a:p>
            <a:pPr marL="0" indent="355600">
              <a:buNone/>
            </a:pPr>
            <a:r>
              <a:rPr lang="uk-UA" b="1" i="1" dirty="0" smtClean="0">
                <a:solidFill>
                  <a:srgbClr val="00B050"/>
                </a:solidFill>
              </a:rPr>
              <a:t>Означення. Функцію f називають зростаючою (спадною) на множині M, якщо для будь-яких значень аргументу з цієї множини більшому значенню аргументу відповідає більше (менше) значення функції. </a:t>
            </a:r>
          </a:p>
          <a:p>
            <a:pPr marL="0" indent="355600">
              <a:buNone/>
            </a:pPr>
            <a:r>
              <a:rPr lang="uk-UA" b="1" i="1" dirty="0" smtClean="0"/>
              <a:t>Наприклад, функція                y = x</a:t>
            </a:r>
            <a:r>
              <a:rPr lang="uk-UA" b="1" i="1" baseline="30000" dirty="0" smtClean="0"/>
              <a:t>2</a:t>
            </a:r>
            <a:r>
              <a:rPr lang="uk-UA" b="1" i="1" dirty="0" smtClean="0"/>
              <a:t> – 2x (рис. 9) спадає на множині (–∞; 1] і зростає на множині [1; +∞). </a:t>
            </a:r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2132856"/>
            <a:ext cx="3528392" cy="3798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Зростання та спадання функції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79512" y="1600200"/>
            <a:ext cx="4824536" cy="4525963"/>
          </a:xfrm>
        </p:spPr>
        <p:txBody>
          <a:bodyPr>
            <a:normAutofit fontScale="85000" lnSpcReduction="20000"/>
          </a:bodyPr>
          <a:lstStyle/>
          <a:p>
            <a:pPr marL="0" indent="355600">
              <a:buNone/>
            </a:pPr>
            <a:r>
              <a:rPr lang="uk-UA" b="1" dirty="0" smtClean="0"/>
              <a:t>Також кажуть, що проміжок     (–∞; 1] є проміжком спадання, а проміжок [1; +∞) є проміжком зростання функції y = x</a:t>
            </a:r>
            <a:r>
              <a:rPr lang="uk-UA" b="1" baseline="30000" dirty="0" smtClean="0"/>
              <a:t>2</a:t>
            </a:r>
            <a:r>
              <a:rPr lang="uk-UA" b="1" dirty="0" smtClean="0"/>
              <a:t> – 2x. </a:t>
            </a:r>
          </a:p>
          <a:p>
            <a:pPr marL="0" indent="355600">
              <a:buNone/>
            </a:pPr>
            <a:r>
              <a:rPr lang="uk-UA" b="1" dirty="0" smtClean="0"/>
              <a:t>У задачах на пошук проміжків зростання і спадання функції прийнято вказувати проміжки максимальної довжини. </a:t>
            </a:r>
          </a:p>
          <a:p>
            <a:pPr marL="0" indent="355600">
              <a:buNone/>
            </a:pPr>
            <a:r>
              <a:rPr lang="uk-UA" b="1" dirty="0" smtClean="0">
                <a:solidFill>
                  <a:srgbClr val="00B050"/>
                </a:solidFill>
              </a:rPr>
              <a:t>Якщо функція зростає на всій області визначення, то її називають зростаючою. </a:t>
            </a:r>
          </a:p>
          <a:p>
            <a:pPr marL="0" indent="355600">
              <a:buNone/>
            </a:pPr>
            <a:r>
              <a:rPr lang="uk-UA" b="1" dirty="0" smtClean="0">
                <a:solidFill>
                  <a:srgbClr val="00B050"/>
                </a:solidFill>
              </a:rPr>
              <a:t>Якщо функція спадає на всій області визначення, то її називають спадною.</a:t>
            </a:r>
            <a:endParaRPr lang="uk-UA" b="1" dirty="0">
              <a:solidFill>
                <a:srgbClr val="00B050"/>
              </a:solidFill>
            </a:endParaRPr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1556792"/>
            <a:ext cx="2952328" cy="3177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Приклади зростаючої та спадної функції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uk-UA" dirty="0" smtClean="0"/>
              <a:t>Зростаюча</a:t>
            </a:r>
            <a:r>
              <a:rPr lang="ru-RU" dirty="0" smtClean="0"/>
              <a:t>:  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uk-UA" dirty="0" smtClean="0"/>
              <a:t>Спадна:  </a:t>
            </a:r>
            <a:r>
              <a:rPr lang="en-US" i="1" dirty="0" smtClean="0"/>
              <a:t>y = –x</a:t>
            </a:r>
            <a:endParaRPr lang="ru-RU" dirty="0"/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331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47864" y="1772816"/>
            <a:ext cx="714375" cy="333375"/>
          </a:xfrm>
          <a:prstGeom prst="rect">
            <a:avLst/>
          </a:prstGeom>
          <a:noFill/>
        </p:spPr>
      </p:pic>
      <p:pic>
        <p:nvPicPr>
          <p:cNvPr id="12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12944" y="2420888"/>
            <a:ext cx="3127008" cy="3693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28114" y="2473218"/>
            <a:ext cx="3532318" cy="3620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Приклад 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7504" y="1412776"/>
            <a:ext cx="4752528" cy="5328592"/>
          </a:xfrm>
        </p:spPr>
        <p:txBody>
          <a:bodyPr>
            <a:normAutofit fontScale="70000" lnSpcReduction="20000"/>
          </a:bodyPr>
          <a:lstStyle/>
          <a:p>
            <a:pPr marL="0" indent="355600">
              <a:buNone/>
            </a:pPr>
            <a:r>
              <a:rPr lang="uk-UA" i="1" dirty="0" smtClean="0"/>
              <a:t>Приклад 1 Доведіть, що функція        </a:t>
            </a:r>
          </a:p>
          <a:p>
            <a:pPr marL="0" indent="355600">
              <a:buNone/>
            </a:pPr>
            <a:r>
              <a:rPr lang="uk-UA" i="1" dirty="0" smtClean="0"/>
              <a:t>          </a:t>
            </a:r>
            <a:r>
              <a:rPr lang="uk-UA" i="1" dirty="0" smtClean="0"/>
              <a:t>спадає на кожному з проміжків (–∞; 0) і (0; +∞). </a:t>
            </a:r>
          </a:p>
          <a:p>
            <a:pPr marL="0" indent="355600">
              <a:buNone/>
            </a:pPr>
            <a:endParaRPr lang="uk-UA" i="1" dirty="0" smtClean="0"/>
          </a:p>
          <a:p>
            <a:pPr marL="0" indent="355600">
              <a:buNone/>
            </a:pPr>
            <a:r>
              <a:rPr lang="uk-UA" i="1" dirty="0" smtClean="0"/>
              <a:t>Розв’язання. Нехай x</a:t>
            </a:r>
            <a:r>
              <a:rPr lang="uk-UA" i="1" baseline="-25000" dirty="0" smtClean="0"/>
              <a:t>1</a:t>
            </a:r>
            <a:r>
              <a:rPr lang="uk-UA" i="1" dirty="0" smtClean="0"/>
              <a:t> і x</a:t>
            </a:r>
            <a:r>
              <a:rPr lang="uk-UA" i="1" baseline="-25000" dirty="0" smtClean="0"/>
              <a:t>2</a:t>
            </a:r>
            <a:r>
              <a:rPr lang="uk-UA" i="1" dirty="0" smtClean="0"/>
              <a:t> — довільні значення аргументу з проміжку (0; +∞), причому x</a:t>
            </a:r>
            <a:r>
              <a:rPr lang="uk-UA" i="1" baseline="-25000" dirty="0" smtClean="0"/>
              <a:t>1</a:t>
            </a:r>
            <a:r>
              <a:rPr lang="uk-UA" i="1" dirty="0" smtClean="0"/>
              <a:t> &lt; x</a:t>
            </a:r>
            <a:r>
              <a:rPr lang="uk-UA" i="1" baseline="-25000" dirty="0" smtClean="0"/>
              <a:t>2</a:t>
            </a:r>
            <a:r>
              <a:rPr lang="uk-UA" i="1" dirty="0" smtClean="0"/>
              <a:t>. Тоді за властивістю числових нерівностей             .</a:t>
            </a:r>
            <a:endParaRPr lang="uk-UA" i="1" dirty="0" smtClean="0"/>
          </a:p>
          <a:p>
            <a:pPr marL="0" indent="355600">
              <a:buNone/>
            </a:pPr>
            <a:endParaRPr lang="uk-UA" i="1" dirty="0" smtClean="0"/>
          </a:p>
          <a:p>
            <a:pPr marL="0" indent="355600">
              <a:buNone/>
            </a:pPr>
            <a:r>
              <a:rPr lang="uk-UA" i="1" dirty="0" smtClean="0"/>
              <a:t>Отже, дана функція спадає на проміжку (0; +∞). Аналогічно доводять, що функція f спадає на проміжку (–∞; 0). </a:t>
            </a:r>
          </a:p>
          <a:p>
            <a:pPr marL="0" indent="355600">
              <a:buNone/>
            </a:pPr>
            <a:r>
              <a:rPr lang="uk-UA" i="1" dirty="0" smtClean="0"/>
              <a:t>Зауважимо, що не можна стверджувати, що дана функція спадає на всій області визначення                         D (f) = (–∞; 0) </a:t>
            </a:r>
            <a:r>
              <a:rPr lang="uk-UA" i="1" dirty="0" smtClean="0">
                <a:sym typeface="Symbol"/>
              </a:rPr>
              <a:t></a:t>
            </a:r>
            <a:r>
              <a:rPr lang="uk-UA" i="1" dirty="0" smtClean="0"/>
              <a:t> (0; +∞), тобто є спадною. Дійсно, якщо, наприклад,          x</a:t>
            </a:r>
            <a:r>
              <a:rPr lang="uk-UA" i="1" baseline="-25000" dirty="0" smtClean="0"/>
              <a:t>1</a:t>
            </a:r>
            <a:r>
              <a:rPr lang="uk-UA" i="1" dirty="0" smtClean="0"/>
              <a:t> = –2, x</a:t>
            </a:r>
            <a:r>
              <a:rPr lang="uk-UA" i="1" baseline="-25000" dirty="0" smtClean="0"/>
              <a:t>2</a:t>
            </a:r>
            <a:r>
              <a:rPr lang="uk-UA" i="1" dirty="0" smtClean="0"/>
              <a:t> = 3, то з нерівності x</a:t>
            </a:r>
            <a:r>
              <a:rPr lang="uk-UA" i="1" baseline="-25000" dirty="0" smtClean="0"/>
              <a:t>1</a:t>
            </a:r>
            <a:r>
              <a:rPr lang="uk-UA" i="1" dirty="0" smtClean="0"/>
              <a:t> &lt; x</a:t>
            </a:r>
            <a:r>
              <a:rPr lang="uk-UA" i="1" baseline="-25000" dirty="0" smtClean="0"/>
              <a:t>2</a:t>
            </a:r>
            <a:r>
              <a:rPr lang="uk-UA" i="1" dirty="0" smtClean="0"/>
              <a:t> не випливає, що                   . </a:t>
            </a:r>
            <a:endParaRPr lang="uk-UA" i="1" dirty="0" smtClean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4725144"/>
            <a:ext cx="4038600" cy="1849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1219969"/>
            <a:ext cx="3384376" cy="3107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528" y="1628800"/>
            <a:ext cx="685800" cy="428625"/>
          </a:xfrm>
          <a:prstGeom prst="rect">
            <a:avLst/>
          </a:prstGeom>
          <a:noFill/>
        </p:spPr>
      </p:pic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99792" y="3284984"/>
            <a:ext cx="600075" cy="466725"/>
          </a:xfrm>
          <a:prstGeom prst="rect">
            <a:avLst/>
          </a:prstGeom>
          <a:noFill/>
        </p:spPr>
      </p:pic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63688" y="6165304"/>
            <a:ext cx="600075" cy="4667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uk-UA" dirty="0" smtClean="0"/>
              <a:t>Приклад 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79512" y="980728"/>
            <a:ext cx="4752528" cy="5145435"/>
          </a:xfrm>
        </p:spPr>
        <p:txBody>
          <a:bodyPr>
            <a:normAutofit fontScale="77500" lnSpcReduction="20000"/>
          </a:bodyPr>
          <a:lstStyle/>
          <a:p>
            <a:pPr marL="0" indent="355600">
              <a:buNone/>
            </a:pPr>
            <a:r>
              <a:rPr lang="uk-UA" i="1" dirty="0" smtClean="0"/>
              <a:t>Приклад 2 Доведіть, що лінійна функція f (x) = </a:t>
            </a:r>
            <a:r>
              <a:rPr lang="uk-UA" i="1" dirty="0" err="1" smtClean="0"/>
              <a:t>kx</a:t>
            </a:r>
            <a:r>
              <a:rPr lang="uk-UA" i="1" dirty="0" smtClean="0"/>
              <a:t> + b є зростаючою при k &gt; 0 і спадною при k &lt; 0. </a:t>
            </a:r>
          </a:p>
          <a:p>
            <a:pPr marL="0" indent="355600">
              <a:buNone/>
            </a:pPr>
            <a:r>
              <a:rPr lang="uk-UA" i="1" dirty="0" smtClean="0"/>
              <a:t>Розв’язання. </a:t>
            </a:r>
          </a:p>
          <a:p>
            <a:pPr marL="0" indent="355600">
              <a:buNone/>
            </a:pPr>
            <a:r>
              <a:rPr lang="uk-UA" i="1" dirty="0" smtClean="0"/>
              <a:t>Нехай x</a:t>
            </a:r>
            <a:r>
              <a:rPr lang="uk-UA" i="1" baseline="-25000" dirty="0" smtClean="0"/>
              <a:t>1</a:t>
            </a:r>
            <a:r>
              <a:rPr lang="uk-UA" i="1" dirty="0" smtClean="0"/>
              <a:t> і x</a:t>
            </a:r>
            <a:r>
              <a:rPr lang="uk-UA" i="1" baseline="-25000" dirty="0" smtClean="0"/>
              <a:t>2</a:t>
            </a:r>
            <a:r>
              <a:rPr lang="uk-UA" i="1" dirty="0" smtClean="0"/>
              <a:t> — довільні значення аргументу, причому x</a:t>
            </a:r>
            <a:r>
              <a:rPr lang="uk-UA" i="1" baseline="-25000" dirty="0" smtClean="0"/>
              <a:t>1</a:t>
            </a:r>
            <a:r>
              <a:rPr lang="uk-UA" i="1" dirty="0" smtClean="0"/>
              <a:t> &lt; x</a:t>
            </a:r>
            <a:r>
              <a:rPr lang="uk-UA" i="1" baseline="-25000" dirty="0" smtClean="0"/>
              <a:t>2</a:t>
            </a:r>
            <a:r>
              <a:rPr lang="uk-UA" i="1" dirty="0" smtClean="0"/>
              <a:t>. </a:t>
            </a:r>
            <a:endParaRPr lang="uk-UA" i="1" dirty="0" smtClean="0"/>
          </a:p>
          <a:p>
            <a:pPr marL="0" indent="355600">
              <a:buNone/>
            </a:pPr>
            <a:r>
              <a:rPr lang="uk-UA" i="1" dirty="0" smtClean="0"/>
              <a:t>Маємо: f (x</a:t>
            </a:r>
            <a:r>
              <a:rPr lang="uk-UA" i="1" baseline="-25000" dirty="0" smtClean="0"/>
              <a:t>1</a:t>
            </a:r>
            <a:r>
              <a:rPr lang="uk-UA" i="1" dirty="0" smtClean="0"/>
              <a:t>) – f (x</a:t>
            </a:r>
            <a:r>
              <a:rPr lang="uk-UA" i="1" baseline="-25000" dirty="0" smtClean="0"/>
              <a:t>2</a:t>
            </a:r>
            <a:r>
              <a:rPr lang="uk-UA" i="1" dirty="0" smtClean="0"/>
              <a:t>) = (kx</a:t>
            </a:r>
            <a:r>
              <a:rPr lang="uk-UA" i="1" baseline="-25000" dirty="0" smtClean="0"/>
              <a:t>1</a:t>
            </a:r>
            <a:r>
              <a:rPr lang="uk-UA" i="1" dirty="0" smtClean="0"/>
              <a:t> + b) – (kx</a:t>
            </a:r>
            <a:r>
              <a:rPr lang="uk-UA" i="1" baseline="-25000" dirty="0" smtClean="0"/>
              <a:t>2</a:t>
            </a:r>
            <a:r>
              <a:rPr lang="uk-UA" i="1" dirty="0" smtClean="0"/>
              <a:t> + b) = kx</a:t>
            </a:r>
            <a:r>
              <a:rPr lang="uk-UA" i="1" baseline="-25000" dirty="0" smtClean="0"/>
              <a:t>1</a:t>
            </a:r>
            <a:r>
              <a:rPr lang="uk-UA" i="1" dirty="0" smtClean="0"/>
              <a:t> – kx</a:t>
            </a:r>
            <a:r>
              <a:rPr lang="uk-UA" i="1" baseline="-25000" dirty="0" smtClean="0"/>
              <a:t>2</a:t>
            </a:r>
            <a:r>
              <a:rPr lang="uk-UA" i="1" dirty="0" smtClean="0"/>
              <a:t> = k (x</a:t>
            </a:r>
            <a:r>
              <a:rPr lang="uk-UA" i="1" baseline="-25000" dirty="0" smtClean="0"/>
              <a:t>1</a:t>
            </a:r>
            <a:r>
              <a:rPr lang="uk-UA" i="1" dirty="0" smtClean="0"/>
              <a:t> – x</a:t>
            </a:r>
            <a:r>
              <a:rPr lang="uk-UA" i="1" baseline="-25000" dirty="0" smtClean="0"/>
              <a:t>2</a:t>
            </a:r>
            <a:r>
              <a:rPr lang="uk-UA" i="1" dirty="0" smtClean="0"/>
              <a:t>). Оскільки x</a:t>
            </a:r>
            <a:r>
              <a:rPr lang="uk-UA" i="1" baseline="-25000" dirty="0" smtClean="0"/>
              <a:t>1</a:t>
            </a:r>
            <a:r>
              <a:rPr lang="uk-UA" i="1" dirty="0" smtClean="0"/>
              <a:t> &lt; x</a:t>
            </a:r>
            <a:r>
              <a:rPr lang="uk-UA" i="1" baseline="-25000" dirty="0" smtClean="0"/>
              <a:t>2</a:t>
            </a:r>
            <a:r>
              <a:rPr lang="uk-UA" i="1" dirty="0" smtClean="0"/>
              <a:t>, то x</a:t>
            </a:r>
            <a:r>
              <a:rPr lang="uk-UA" i="1" baseline="-25000" dirty="0" smtClean="0"/>
              <a:t>1</a:t>
            </a:r>
            <a:r>
              <a:rPr lang="uk-UA" i="1" dirty="0" smtClean="0"/>
              <a:t> – x</a:t>
            </a:r>
            <a:r>
              <a:rPr lang="uk-UA" i="1" baseline="-25000" dirty="0" smtClean="0"/>
              <a:t>2</a:t>
            </a:r>
            <a:r>
              <a:rPr lang="uk-UA" i="1" dirty="0" smtClean="0"/>
              <a:t> &lt; 0. </a:t>
            </a:r>
            <a:endParaRPr lang="uk-UA" i="1" dirty="0" smtClean="0"/>
          </a:p>
          <a:p>
            <a:pPr marL="0" indent="355600">
              <a:buNone/>
            </a:pPr>
            <a:r>
              <a:rPr lang="uk-UA" i="1" dirty="0" smtClean="0"/>
              <a:t>Якщо k &gt; 0, то k (x</a:t>
            </a:r>
            <a:r>
              <a:rPr lang="uk-UA" i="1" baseline="-25000" dirty="0" smtClean="0"/>
              <a:t>1</a:t>
            </a:r>
            <a:r>
              <a:rPr lang="uk-UA" i="1" dirty="0" smtClean="0"/>
              <a:t> – x</a:t>
            </a:r>
            <a:r>
              <a:rPr lang="uk-UA" i="1" baseline="-25000" dirty="0" smtClean="0"/>
              <a:t>2</a:t>
            </a:r>
            <a:r>
              <a:rPr lang="uk-UA" i="1" dirty="0" smtClean="0"/>
              <a:t>) &lt; 0, тобто f (x</a:t>
            </a:r>
            <a:r>
              <a:rPr lang="uk-UA" i="1" baseline="-25000" dirty="0" smtClean="0"/>
              <a:t>1</a:t>
            </a:r>
            <a:r>
              <a:rPr lang="uk-UA" i="1" dirty="0" smtClean="0"/>
              <a:t>) &lt; f (x</a:t>
            </a:r>
            <a:r>
              <a:rPr lang="uk-UA" i="1" baseline="-25000" dirty="0" smtClean="0"/>
              <a:t>2</a:t>
            </a:r>
            <a:r>
              <a:rPr lang="uk-UA" i="1" dirty="0" smtClean="0"/>
              <a:t>). </a:t>
            </a:r>
            <a:endParaRPr lang="uk-UA" i="1" dirty="0" smtClean="0"/>
          </a:p>
          <a:p>
            <a:pPr marL="0" indent="355600">
              <a:buNone/>
            </a:pPr>
            <a:r>
              <a:rPr lang="uk-UA" i="1" dirty="0" smtClean="0"/>
              <a:t>Отже,</a:t>
            </a:r>
            <a:r>
              <a:rPr lang="uk-UA" i="1" dirty="0" smtClean="0">
                <a:solidFill>
                  <a:srgbClr val="FF0000"/>
                </a:solidFill>
              </a:rPr>
              <a:t> при k &gt; 0 дана функція є зростаючою. </a:t>
            </a:r>
          </a:p>
          <a:p>
            <a:pPr marL="0" indent="355600">
              <a:buNone/>
            </a:pPr>
            <a:r>
              <a:rPr lang="uk-UA" i="1" dirty="0" smtClean="0"/>
              <a:t>Якщо k &lt; 0, то k (x</a:t>
            </a:r>
            <a:r>
              <a:rPr lang="uk-UA" i="1" baseline="-25000" dirty="0" smtClean="0"/>
              <a:t>1</a:t>
            </a:r>
            <a:r>
              <a:rPr lang="uk-UA" i="1" dirty="0" smtClean="0"/>
              <a:t> – x</a:t>
            </a:r>
            <a:r>
              <a:rPr lang="uk-UA" i="1" baseline="-25000" dirty="0" smtClean="0"/>
              <a:t>2</a:t>
            </a:r>
            <a:r>
              <a:rPr lang="uk-UA" i="1" dirty="0" smtClean="0"/>
              <a:t>) &gt; 0, тобто f (x</a:t>
            </a:r>
            <a:r>
              <a:rPr lang="uk-UA" i="1" baseline="-25000" dirty="0" smtClean="0"/>
              <a:t>1</a:t>
            </a:r>
            <a:r>
              <a:rPr lang="uk-UA" i="1" dirty="0" smtClean="0"/>
              <a:t>) &gt; f (x</a:t>
            </a:r>
            <a:r>
              <a:rPr lang="uk-UA" i="1" baseline="-25000" dirty="0" smtClean="0"/>
              <a:t>2</a:t>
            </a:r>
            <a:r>
              <a:rPr lang="uk-UA" i="1" dirty="0" smtClean="0"/>
              <a:t>). </a:t>
            </a:r>
            <a:endParaRPr lang="uk-UA" i="1" dirty="0" smtClean="0"/>
          </a:p>
          <a:p>
            <a:pPr marL="0" indent="355600">
              <a:buNone/>
            </a:pPr>
            <a:r>
              <a:rPr lang="uk-UA" i="1" dirty="0" smtClean="0"/>
              <a:t>Отже,</a:t>
            </a:r>
            <a:r>
              <a:rPr lang="uk-UA" i="1" dirty="0" smtClean="0">
                <a:solidFill>
                  <a:srgbClr val="FF0000"/>
                </a:solidFill>
              </a:rPr>
              <a:t> при k &lt; 0 дана функція є спадною.</a:t>
            </a:r>
            <a:endParaRPr lang="uk-UA" dirty="0">
              <a:solidFill>
                <a:srgbClr val="FF0000"/>
              </a:solidFill>
            </a:endParaRPr>
          </a:p>
        </p:txBody>
      </p:sp>
      <p:pic>
        <p:nvPicPr>
          <p:cNvPr id="2049" name="Picture 1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3573736"/>
            <a:ext cx="3166917" cy="31774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1073642"/>
            <a:ext cx="3240360" cy="2427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980728"/>
            <a:ext cx="7772400" cy="1362075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Тема уроку: Функція та її основні </a:t>
            </a:r>
            <a:r>
              <a:rPr lang="uk-UA" dirty="0" smtClean="0"/>
              <a:t>властивості</a:t>
            </a:r>
            <a:br>
              <a:rPr lang="uk-UA" dirty="0" smtClean="0"/>
            </a:br>
            <a:r>
              <a:rPr lang="uk-UA" dirty="0" smtClean="0"/>
              <a:t>(2 </a:t>
            </a:r>
            <a:r>
              <a:rPr lang="uk-UA" cap="none" dirty="0" smtClean="0"/>
              <a:t>уроки</a:t>
            </a:r>
            <a:r>
              <a:rPr lang="uk-UA" dirty="0" smtClean="0"/>
              <a:t>)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>
            <a:normAutofit/>
          </a:bodyPr>
          <a:lstStyle/>
          <a:p>
            <a:r>
              <a:rPr lang="uk-UA" sz="3200" b="1" dirty="0" smtClean="0"/>
              <a:t>Найбільше і найменше значення функції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79512" y="1196752"/>
            <a:ext cx="5040560" cy="4929411"/>
          </a:xfrm>
        </p:spPr>
        <p:txBody>
          <a:bodyPr>
            <a:normAutofit fontScale="92500" lnSpcReduction="10000"/>
          </a:bodyPr>
          <a:lstStyle/>
          <a:p>
            <a:pPr marL="0" indent="355600">
              <a:buNone/>
            </a:pPr>
            <a:r>
              <a:rPr lang="ru-RU" dirty="0"/>
              <a:t>Нехай у </a:t>
            </a:r>
            <a:r>
              <a:rPr lang="ru-RU" dirty="0" err="1"/>
              <a:t>множині</a:t>
            </a:r>
            <a:r>
              <a:rPr lang="ru-RU" dirty="0"/>
              <a:t> </a:t>
            </a:r>
            <a:r>
              <a:rPr lang="en-US" i="1" dirty="0"/>
              <a:t>M ⊂ D (f) </a:t>
            </a:r>
            <a:r>
              <a:rPr lang="ru-RU" i="1" dirty="0" err="1"/>
              <a:t>існує</a:t>
            </a:r>
            <a:r>
              <a:rPr lang="ru-RU" i="1" dirty="0"/>
              <a:t> </a:t>
            </a:r>
            <a:r>
              <a:rPr lang="ru-RU" i="1" dirty="0" err="1"/>
              <a:t>таке</a:t>
            </a:r>
            <a:r>
              <a:rPr lang="ru-RU" i="1" dirty="0"/>
              <a:t> число </a:t>
            </a:r>
            <a:r>
              <a:rPr lang="en-US" i="1" dirty="0"/>
              <a:t>x</a:t>
            </a:r>
            <a:r>
              <a:rPr lang="en-US" i="1" baseline="-25000" dirty="0"/>
              <a:t>0</a:t>
            </a:r>
            <a:r>
              <a:rPr lang="en-US" i="1" dirty="0"/>
              <a:t>, </a:t>
            </a:r>
            <a:r>
              <a:rPr lang="ru-RU" i="1" dirty="0" err="1"/>
              <a:t>що</a:t>
            </a:r>
            <a:r>
              <a:rPr lang="ru-RU" i="1" dirty="0"/>
              <a:t> для </a:t>
            </a:r>
            <a:r>
              <a:rPr lang="ru-RU" i="1" dirty="0" err="1"/>
              <a:t>всіх</a:t>
            </a:r>
            <a:r>
              <a:rPr lang="ru-RU" i="1" dirty="0"/>
              <a:t> </a:t>
            </a:r>
            <a:r>
              <a:rPr lang="en-US" i="1" dirty="0"/>
              <a:t>x ∈ M </a:t>
            </a:r>
            <a:r>
              <a:rPr lang="ru-RU" i="1" dirty="0" err="1"/>
              <a:t>виконується</a:t>
            </a:r>
            <a:r>
              <a:rPr lang="ru-RU" i="1" dirty="0"/>
              <a:t> </a:t>
            </a:r>
            <a:r>
              <a:rPr lang="ru-RU" i="1" dirty="0" err="1"/>
              <a:t>нерівність</a:t>
            </a:r>
            <a:r>
              <a:rPr lang="ru-RU" i="1" dirty="0"/>
              <a:t> </a:t>
            </a:r>
            <a:r>
              <a:rPr lang="ru-RU" i="1" dirty="0" smtClean="0"/>
              <a:t>                 </a:t>
            </a:r>
            <a:r>
              <a:rPr lang="en-US" i="1" dirty="0" smtClean="0"/>
              <a:t>f </a:t>
            </a:r>
            <a:r>
              <a:rPr lang="en-US" i="1" dirty="0"/>
              <a:t>(x</a:t>
            </a:r>
            <a:r>
              <a:rPr lang="en-US" i="1" baseline="-25000" dirty="0"/>
              <a:t>0</a:t>
            </a:r>
            <a:r>
              <a:rPr lang="en-US" i="1" dirty="0"/>
              <a:t>) </a:t>
            </a:r>
            <a:r>
              <a:rPr lang="en-US" i="1" dirty="0" smtClean="0">
                <a:latin typeface="Sylfaen"/>
              </a:rPr>
              <a:t>≥</a:t>
            </a:r>
            <a:r>
              <a:rPr lang="en-US" i="1" dirty="0" smtClean="0"/>
              <a:t> </a:t>
            </a:r>
            <a:r>
              <a:rPr lang="en-US" i="1" dirty="0"/>
              <a:t>f (x). </a:t>
            </a:r>
            <a:r>
              <a:rPr lang="ru-RU" i="1" dirty="0"/>
              <a:t>У такому </a:t>
            </a:r>
            <a:r>
              <a:rPr lang="ru-RU" i="1" dirty="0" err="1"/>
              <a:t>випадку</a:t>
            </a:r>
            <a:r>
              <a:rPr lang="ru-RU" i="1" dirty="0"/>
              <a:t> </a:t>
            </a:r>
            <a:r>
              <a:rPr lang="ru-RU" i="1" dirty="0" err="1"/>
              <a:t>говорять</a:t>
            </a:r>
            <a:r>
              <a:rPr lang="ru-RU" i="1" dirty="0"/>
              <a:t>, </a:t>
            </a:r>
            <a:r>
              <a:rPr lang="ru-RU" i="1" dirty="0" err="1"/>
              <a:t>що</a:t>
            </a:r>
            <a:r>
              <a:rPr lang="ru-RU" i="1" dirty="0"/>
              <a:t> число </a:t>
            </a:r>
            <a:r>
              <a:rPr lang="en-US" i="1" dirty="0"/>
              <a:t>f (x</a:t>
            </a:r>
            <a:r>
              <a:rPr lang="en-US" i="1" baseline="-25000" dirty="0"/>
              <a:t>0</a:t>
            </a:r>
            <a:r>
              <a:rPr lang="en-US" i="1" dirty="0"/>
              <a:t>) — </a:t>
            </a:r>
            <a:r>
              <a:rPr lang="ru-RU" b="1" i="1" dirty="0" err="1"/>
              <a:t>найбільше</a:t>
            </a:r>
            <a:r>
              <a:rPr lang="ru-RU" b="1" i="1" dirty="0"/>
              <a:t> </a:t>
            </a:r>
            <a:r>
              <a:rPr lang="ru-RU" b="1" i="1" dirty="0" err="1"/>
              <a:t>значення</a:t>
            </a:r>
            <a:r>
              <a:rPr lang="ru-RU" b="1" i="1" dirty="0"/>
              <a:t> </a:t>
            </a:r>
            <a:r>
              <a:rPr lang="ru-RU" b="1" i="1" dirty="0" err="1"/>
              <a:t>функції</a:t>
            </a:r>
            <a:r>
              <a:rPr lang="ru-RU" b="1" i="1" dirty="0"/>
              <a:t> </a:t>
            </a:r>
            <a:r>
              <a:rPr lang="en-US" b="1" i="1" dirty="0"/>
              <a:t>f </a:t>
            </a:r>
            <a:r>
              <a:rPr lang="ru-RU" b="1" i="1" dirty="0"/>
              <a:t>на </a:t>
            </a:r>
            <a:r>
              <a:rPr lang="ru-RU" b="1" i="1" dirty="0" err="1"/>
              <a:t>множині</a:t>
            </a:r>
            <a:r>
              <a:rPr lang="ru-RU" b="1" i="1" dirty="0"/>
              <a:t> </a:t>
            </a:r>
            <a:r>
              <a:rPr lang="en-US" b="1" i="1" dirty="0"/>
              <a:t>M,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 smtClean="0"/>
              <a:t>записують</a:t>
            </a:r>
            <a:endParaRPr lang="ru-RU" dirty="0" smtClean="0"/>
          </a:p>
          <a:p>
            <a:pPr marL="0" indent="355600">
              <a:buNone/>
            </a:pPr>
            <a:r>
              <a:rPr lang="ru-RU" dirty="0" smtClean="0"/>
              <a:t> </a:t>
            </a:r>
          </a:p>
          <a:p>
            <a:pPr marL="0" indent="355600">
              <a:buNone/>
            </a:pP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/>
              <a:t>для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en-US" dirty="0"/>
              <a:t>x ∈ M </a:t>
            </a:r>
            <a:r>
              <a:rPr lang="ru-RU" dirty="0" err="1"/>
              <a:t>виконується</a:t>
            </a:r>
            <a:r>
              <a:rPr lang="ru-RU" dirty="0"/>
              <a:t> </a:t>
            </a:r>
            <a:r>
              <a:rPr lang="ru-RU" dirty="0" err="1"/>
              <a:t>нерівність</a:t>
            </a:r>
            <a:r>
              <a:rPr lang="ru-RU" dirty="0"/>
              <a:t> </a:t>
            </a:r>
            <a:r>
              <a:rPr lang="en-US" dirty="0"/>
              <a:t>f (x</a:t>
            </a:r>
            <a:r>
              <a:rPr lang="en-US" baseline="-25000" dirty="0"/>
              <a:t>0</a:t>
            </a:r>
            <a:r>
              <a:rPr lang="en-US" dirty="0"/>
              <a:t>) </a:t>
            </a:r>
            <a:r>
              <a:rPr lang="en-US" dirty="0" smtClean="0"/>
              <a:t>≤ </a:t>
            </a:r>
            <a:r>
              <a:rPr lang="en-US" dirty="0"/>
              <a:t>f (x), </a:t>
            </a:r>
            <a:r>
              <a:rPr lang="ru-RU" dirty="0"/>
              <a:t>то число </a:t>
            </a:r>
            <a:r>
              <a:rPr lang="en-US" dirty="0"/>
              <a:t>f (x</a:t>
            </a:r>
            <a:r>
              <a:rPr lang="en-US" baseline="-25000" dirty="0"/>
              <a:t>0</a:t>
            </a:r>
            <a:r>
              <a:rPr lang="en-US" dirty="0"/>
              <a:t>) </a:t>
            </a:r>
            <a:r>
              <a:rPr lang="ru-RU" dirty="0" err="1"/>
              <a:t>називають</a:t>
            </a:r>
            <a:r>
              <a:rPr lang="ru-RU" dirty="0"/>
              <a:t> </a:t>
            </a:r>
            <a:r>
              <a:rPr lang="ru-RU" b="1" i="1" dirty="0" err="1"/>
              <a:t>найменшим</a:t>
            </a:r>
            <a:r>
              <a:rPr lang="ru-RU" b="1" i="1" dirty="0"/>
              <a:t> </a:t>
            </a:r>
            <a:r>
              <a:rPr lang="ru-RU" b="1" i="1" dirty="0" err="1"/>
              <a:t>значенням</a:t>
            </a:r>
            <a:r>
              <a:rPr lang="ru-RU" b="1" i="1" dirty="0"/>
              <a:t> </a:t>
            </a:r>
            <a:r>
              <a:rPr lang="ru-RU" b="1" i="1" dirty="0" err="1"/>
              <a:t>функції</a:t>
            </a:r>
            <a:r>
              <a:rPr lang="ru-RU" b="1" i="1" dirty="0"/>
              <a:t> </a:t>
            </a:r>
            <a:r>
              <a:rPr lang="en-US" b="1" i="1" dirty="0"/>
              <a:t>f </a:t>
            </a:r>
            <a:r>
              <a:rPr lang="ru-RU" b="1" i="1" dirty="0"/>
              <a:t>на </a:t>
            </a:r>
            <a:r>
              <a:rPr lang="ru-RU" b="1" i="1" dirty="0" err="1" smtClean="0"/>
              <a:t>множині</a:t>
            </a:r>
            <a:r>
              <a:rPr lang="ru-RU" b="1" i="1" dirty="0" smtClean="0"/>
              <a:t> </a:t>
            </a:r>
            <a:r>
              <a:rPr lang="en-US" b="1" i="1" dirty="0"/>
              <a:t>M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 smtClean="0"/>
              <a:t>записують</a:t>
            </a:r>
            <a:endParaRPr lang="ru-RU" dirty="0" smtClean="0"/>
          </a:p>
          <a:p>
            <a:pPr marL="0" indent="355600">
              <a:buNone/>
            </a:pPr>
            <a:endParaRPr lang="uk-UA" i="1" dirty="0" smtClean="0"/>
          </a:p>
        </p:txBody>
      </p:sp>
      <p:pic>
        <p:nvPicPr>
          <p:cNvPr id="1228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789040"/>
            <a:ext cx="2364263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6093296"/>
            <a:ext cx="2493034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2160" y="3933056"/>
            <a:ext cx="2962769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12160" y="764704"/>
            <a:ext cx="2448272" cy="3184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uk-UA" dirty="0" smtClean="0"/>
              <a:t>Приклади</a:t>
            </a:r>
            <a:endParaRPr lang="ru-RU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9" y="3366468"/>
            <a:ext cx="4333692" cy="3107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3428999"/>
            <a:ext cx="4176464" cy="2979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1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19" y="1196752"/>
            <a:ext cx="8777063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Найменше і найменше значення функції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1520" y="1412776"/>
            <a:ext cx="4316288" cy="5073427"/>
          </a:xfrm>
        </p:spPr>
        <p:txBody>
          <a:bodyPr>
            <a:normAutofit/>
          </a:bodyPr>
          <a:lstStyle/>
          <a:p>
            <a:pPr marL="0" indent="355600">
              <a:buNone/>
            </a:pPr>
            <a:r>
              <a:rPr lang="uk-UA" b="1" i="1" dirty="0" smtClean="0"/>
              <a:t>Якщо c — деяке число і          f (x) = c для будь-якого      x ∈ M, то число c є і найбільшим, і найменшим значенням функції f на множині M. </a:t>
            </a:r>
            <a:endParaRPr lang="uk-UA" b="1" i="1" dirty="0" smtClean="0"/>
          </a:p>
        </p:txBody>
      </p:sp>
      <p:pic>
        <p:nvPicPr>
          <p:cNvPr id="44035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1268760"/>
            <a:ext cx="3780420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Найбільше і найменше значення функції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908720"/>
            <a:ext cx="8784976" cy="5217443"/>
          </a:xfrm>
        </p:spPr>
        <p:txBody>
          <a:bodyPr>
            <a:normAutofit/>
          </a:bodyPr>
          <a:lstStyle/>
          <a:p>
            <a:pPr marL="0" indent="355600">
              <a:buNone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Не будь-яка функція на заданій множині M ⊂ D (f) має найменше або найбільше значення. </a:t>
            </a:r>
          </a:p>
          <a:p>
            <a:pPr marL="0" indent="355600">
              <a:buNone/>
            </a:pPr>
            <a:endParaRPr lang="uk-UA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5600">
              <a:buNone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Найбільшого значення на множині R ця функція не має. </a:t>
            </a:r>
          </a:p>
          <a:p>
            <a:pPr marL="0" indent="355600">
              <a:buNone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Функція                на множині M = (0; +∞) не має ні найбільшого, ні найменшого значень. 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772816"/>
            <a:ext cx="7431226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9" y="4469108"/>
            <a:ext cx="2520280" cy="23888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5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79712" y="3284984"/>
            <a:ext cx="1237925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32040" y="4293096"/>
            <a:ext cx="2592288" cy="23804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uk-UA" dirty="0" smtClean="0"/>
              <a:t>Найменше значення функції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001419"/>
          </a:xfrm>
        </p:spPr>
        <p:txBody>
          <a:bodyPr>
            <a:normAutofit/>
          </a:bodyPr>
          <a:lstStyle/>
          <a:p>
            <a:pPr marL="0" indent="355600"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Часто для знаходження найбільшого і найменшого значень функції зручно користуватися таким очевидним фактом: </a:t>
            </a:r>
          </a:p>
          <a:p>
            <a:pPr marL="0" indent="355600">
              <a:buFont typeface="Wingdings" pitchFamily="2" charset="2"/>
              <a:buChar char="q"/>
            </a:pPr>
            <a:r>
              <a:rPr lang="uk-UA" b="1" i="1" dirty="0" smtClean="0"/>
              <a:t> </a:t>
            </a:r>
          </a:p>
          <a:p>
            <a:pPr marL="0" indent="355600">
              <a:buNone/>
            </a:pPr>
            <a:endParaRPr lang="uk-UA" b="1" i="1" dirty="0" smtClean="0"/>
          </a:p>
          <a:p>
            <a:pPr marL="0" indent="355600">
              <a:buFont typeface="Wingdings" pitchFamily="2" charset="2"/>
              <a:buChar char="q"/>
            </a:pPr>
            <a:r>
              <a:rPr lang="uk-UA" b="1" i="1" dirty="0" smtClean="0"/>
              <a:t> </a:t>
            </a:r>
            <a:endParaRPr lang="uk-UA" dirty="0"/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4293096"/>
            <a:ext cx="2736304" cy="2305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4437112"/>
            <a:ext cx="2592288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08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9071" y="2060848"/>
            <a:ext cx="8364929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083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5576" y="3212976"/>
            <a:ext cx="8240027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Первинне закріплення вивченого матеріалу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uk-UA" b="1" dirty="0" smtClean="0"/>
              <a:t>1 . Що таке функція? </a:t>
            </a:r>
          </a:p>
          <a:p>
            <a:pPr>
              <a:buNone/>
            </a:pPr>
            <a:r>
              <a:rPr lang="uk-UA" b="1" dirty="0" smtClean="0"/>
              <a:t>2 . Що називають аргументом функції? </a:t>
            </a:r>
          </a:p>
          <a:p>
            <a:pPr>
              <a:buNone/>
            </a:pPr>
            <a:r>
              <a:rPr lang="uk-UA" b="1" dirty="0" smtClean="0"/>
              <a:t>3 . Що називають областю визначення функції? </a:t>
            </a:r>
          </a:p>
          <a:p>
            <a:pPr>
              <a:buNone/>
            </a:pPr>
            <a:r>
              <a:rPr lang="uk-UA" b="1" dirty="0" smtClean="0"/>
              <a:t>4 . Що називають значенням функції? </a:t>
            </a:r>
          </a:p>
          <a:p>
            <a:pPr>
              <a:buNone/>
            </a:pPr>
            <a:r>
              <a:rPr lang="uk-UA" b="1" dirty="0" smtClean="0"/>
              <a:t>5 . Що називають областю значень функції? </a:t>
            </a:r>
          </a:p>
          <a:p>
            <a:pPr>
              <a:buNone/>
            </a:pPr>
            <a:r>
              <a:rPr lang="uk-UA" b="1" dirty="0" smtClean="0"/>
              <a:t>6 . Що треба вказати, щоб функція вважалася заданою? </a:t>
            </a:r>
          </a:p>
          <a:p>
            <a:pPr>
              <a:buNone/>
            </a:pPr>
            <a:r>
              <a:rPr lang="uk-UA" b="1" dirty="0" smtClean="0"/>
              <a:t>7 . Які способи </a:t>
            </a:r>
            <a:r>
              <a:rPr lang="uk-UA" b="1" dirty="0" err="1" smtClean="0"/>
              <a:t>задання</a:t>
            </a:r>
            <a:r>
              <a:rPr lang="uk-UA" b="1" dirty="0" smtClean="0"/>
              <a:t> функції ви знаєте? </a:t>
            </a:r>
          </a:p>
          <a:p>
            <a:pPr>
              <a:buNone/>
            </a:pPr>
            <a:r>
              <a:rPr lang="uk-UA" b="1" dirty="0" smtClean="0"/>
              <a:t>8 . Що вважають областю визначення функції, якщо вона задана формулою і при цьому не вказано область визначення? </a:t>
            </a:r>
          </a:p>
          <a:p>
            <a:pPr>
              <a:buNone/>
            </a:pPr>
            <a:r>
              <a:rPr lang="uk-UA" b="1" dirty="0" smtClean="0"/>
              <a:t>9 . Що називають графіком числової функції? </a:t>
            </a:r>
          </a:p>
          <a:p>
            <a:pPr>
              <a:buNone/>
            </a:pPr>
            <a:r>
              <a:rPr lang="uk-UA" b="1" dirty="0" smtClean="0"/>
              <a:t>10. Яке значення аргументу називають нулем функції? </a:t>
            </a:r>
          </a:p>
          <a:p>
            <a:pPr>
              <a:buNone/>
            </a:pPr>
            <a:r>
              <a:rPr lang="uk-UA" b="1" dirty="0" smtClean="0"/>
              <a:t>11. Поясніть, що називають проміжком </a:t>
            </a:r>
            <a:r>
              <a:rPr lang="uk-UA" b="1" dirty="0" err="1" smtClean="0"/>
              <a:t>знакосталості</a:t>
            </a:r>
            <a:r>
              <a:rPr lang="uk-UA" b="1" dirty="0" smtClean="0"/>
              <a:t> функції. </a:t>
            </a:r>
          </a:p>
          <a:p>
            <a:pPr>
              <a:buNone/>
            </a:pPr>
            <a:r>
              <a:rPr lang="uk-UA" b="1" dirty="0" smtClean="0"/>
              <a:t>12. Яку функцію називають зростаючою на множині? </a:t>
            </a:r>
          </a:p>
          <a:p>
            <a:pPr>
              <a:buNone/>
            </a:pPr>
            <a:r>
              <a:rPr lang="uk-UA" b="1" dirty="0" smtClean="0"/>
              <a:t>13. Яку функцію називають спадною на множині? </a:t>
            </a:r>
          </a:p>
          <a:p>
            <a:pPr>
              <a:buNone/>
            </a:pPr>
            <a:r>
              <a:rPr lang="uk-UA" b="1" dirty="0" smtClean="0"/>
              <a:t>14. Яку функцію називають зростаючою? </a:t>
            </a:r>
          </a:p>
          <a:p>
            <a:pPr>
              <a:buNone/>
            </a:pPr>
            <a:r>
              <a:rPr lang="uk-UA" b="1" dirty="0" smtClean="0"/>
              <a:t>15. Яку функцію називають спадною? </a:t>
            </a:r>
          </a:p>
          <a:p>
            <a:pPr>
              <a:buNone/>
            </a:pPr>
            <a:r>
              <a:rPr lang="uk-UA" b="1" dirty="0" smtClean="0"/>
              <a:t>16. Поясніть, що називають найбільшим (найменшим) значенням функції на множині. </a:t>
            </a:r>
          </a:p>
          <a:p>
            <a:pPr>
              <a:buNone/>
            </a:pPr>
            <a:r>
              <a:rPr lang="uk-UA" b="1" dirty="0" smtClean="0"/>
              <a:t>17. Як записують, що число </a:t>
            </a:r>
            <a:r>
              <a:rPr lang="uk-UA" b="1" i="1" dirty="0" smtClean="0"/>
              <a:t>f(x</a:t>
            </a:r>
            <a:r>
              <a:rPr lang="uk-UA" b="1" i="1" baseline="-25000" dirty="0" smtClean="0"/>
              <a:t>0</a:t>
            </a:r>
            <a:r>
              <a:rPr lang="uk-UA" b="1" i="1" dirty="0" smtClean="0"/>
              <a:t>) є найбільшим (найменшим) значенням функції f на множині M?</a:t>
            </a:r>
            <a:endParaRPr lang="uk-UA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uk-UA" dirty="0" smtClean="0"/>
              <a:t>Вправи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052736"/>
            <a:ext cx="8640960" cy="5073427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uk-UA" b="1" dirty="0" smtClean="0"/>
              <a:t>46.° Функцію задано формулою </a:t>
            </a:r>
            <a:r>
              <a:rPr lang="uk-UA" b="1" i="1" dirty="0" smtClean="0"/>
              <a:t>f (x) = –3x</a:t>
            </a:r>
            <a:r>
              <a:rPr lang="uk-UA" b="1" i="1" baseline="30000" dirty="0" smtClean="0"/>
              <a:t>2</a:t>
            </a:r>
            <a:r>
              <a:rPr lang="uk-UA" b="1" i="1" dirty="0" smtClean="0"/>
              <a:t> + 2x. </a:t>
            </a:r>
            <a:endParaRPr lang="uk-UA" b="1" i="1" dirty="0" smtClean="0"/>
          </a:p>
          <a:p>
            <a:pPr marL="895350" indent="-355600">
              <a:buAutoNum type="arabicParenR"/>
            </a:pPr>
            <a:r>
              <a:rPr lang="uk-UA" b="1" i="1" dirty="0" smtClean="0"/>
              <a:t>Знайдіть: f (1); </a:t>
            </a:r>
            <a:r>
              <a:rPr lang="uk-UA" b="1" i="1" dirty="0" err="1" smtClean="0"/>
              <a:t>f</a:t>
            </a:r>
            <a:r>
              <a:rPr lang="uk-UA" b="1" i="1" dirty="0" smtClean="0"/>
              <a:t> (0); </a:t>
            </a:r>
            <a:r>
              <a:rPr lang="uk-UA" b="1" i="1" dirty="0" err="1" smtClean="0"/>
              <a:t>f</a:t>
            </a:r>
            <a:r>
              <a:rPr lang="uk-UA" b="1" i="1" dirty="0" smtClean="0"/>
              <a:t> (1/3); </a:t>
            </a:r>
            <a:r>
              <a:rPr lang="uk-UA" b="1" i="1" dirty="0" err="1" smtClean="0"/>
              <a:t>f</a:t>
            </a:r>
            <a:r>
              <a:rPr lang="uk-UA" b="1" i="1" dirty="0" smtClean="0"/>
              <a:t> (–2). </a:t>
            </a:r>
            <a:endParaRPr lang="uk-UA" b="1" i="1" dirty="0" smtClean="0"/>
          </a:p>
          <a:p>
            <a:pPr marL="895350" indent="-355600">
              <a:buAutoNum type="arabicParenR"/>
            </a:pPr>
            <a:r>
              <a:rPr lang="uk-UA" b="1" i="1" dirty="0" smtClean="0"/>
              <a:t>Знайдіть значення аргументу, при якому значення функції дорівнює: 0; –1; –56. </a:t>
            </a:r>
          </a:p>
          <a:p>
            <a:pPr marL="895350" indent="-355600">
              <a:buAutoNum type="arabicParenR"/>
            </a:pPr>
            <a:r>
              <a:rPr lang="uk-UA" b="1" i="1" dirty="0" smtClean="0"/>
              <a:t>Чи є правильною рівність: f (–1) = 5; </a:t>
            </a:r>
            <a:r>
              <a:rPr lang="uk-UA" b="1" i="1" dirty="0" err="1" smtClean="0"/>
              <a:t>f</a:t>
            </a:r>
            <a:r>
              <a:rPr lang="uk-UA" b="1" i="1" dirty="0" smtClean="0"/>
              <a:t> (2) = –8?</a:t>
            </a:r>
            <a:endParaRPr lang="uk-UA" b="1" i="1" dirty="0" smtClean="0"/>
          </a:p>
          <a:p>
            <a:pPr marL="514350" indent="-514350">
              <a:buNone/>
            </a:pPr>
            <a:r>
              <a:rPr lang="uk-UA" b="1" dirty="0" smtClean="0"/>
              <a:t>47.° Функцію задано формулою                       </a:t>
            </a:r>
            <a:r>
              <a:rPr lang="uk-UA" b="1" i="1" dirty="0" smtClean="0"/>
              <a:t>  </a:t>
            </a:r>
            <a:endParaRPr lang="uk-UA" b="1" i="1" dirty="0" smtClean="0"/>
          </a:p>
          <a:p>
            <a:pPr marL="890588" indent="-350838">
              <a:buAutoNum type="arabicParenR"/>
            </a:pPr>
            <a:r>
              <a:rPr lang="uk-UA" b="1" i="1" dirty="0" smtClean="0"/>
              <a:t>Знайдіть: f (4); </a:t>
            </a:r>
            <a:r>
              <a:rPr lang="uk-UA" b="1" i="1" dirty="0" err="1" smtClean="0"/>
              <a:t>f</a:t>
            </a:r>
            <a:r>
              <a:rPr lang="uk-UA" b="1" i="1" dirty="0" smtClean="0"/>
              <a:t> (0); </a:t>
            </a:r>
            <a:r>
              <a:rPr lang="uk-UA" b="1" i="1" dirty="0" err="1" smtClean="0"/>
              <a:t>f</a:t>
            </a:r>
            <a:r>
              <a:rPr lang="uk-UA" b="1" i="1" dirty="0" smtClean="0"/>
              <a:t> (9); </a:t>
            </a:r>
            <a:r>
              <a:rPr lang="uk-UA" b="1" i="1" dirty="0" err="1" smtClean="0"/>
              <a:t>f</a:t>
            </a:r>
            <a:r>
              <a:rPr lang="uk-UA" b="1" i="1" dirty="0" smtClean="0"/>
              <a:t> (–3). </a:t>
            </a:r>
            <a:endParaRPr lang="uk-UA" b="1" i="1" dirty="0" smtClean="0"/>
          </a:p>
          <a:p>
            <a:pPr marL="890588" indent="-350838">
              <a:buAutoNum type="arabicParenR"/>
            </a:pPr>
            <a:r>
              <a:rPr lang="uk-UA" b="1" i="1" dirty="0" smtClean="0"/>
              <a:t>Знайдіть значення x, при якому: f (x) = 9; f (x) = 0,5; f (x) = –10. </a:t>
            </a:r>
            <a:endParaRPr lang="uk-UA" b="1" i="1" dirty="0" smtClean="0"/>
          </a:p>
          <a:p>
            <a:pPr marL="514350" indent="-514350">
              <a:buNone/>
            </a:pPr>
            <a:r>
              <a:rPr lang="uk-UA" b="1" i="1" dirty="0" smtClean="0"/>
              <a:t>48.° Кожному натуральному числу, більшому за 15, але меншому від 25, поставили у відповідність остачу від ділення цього числа на 4. </a:t>
            </a:r>
          </a:p>
          <a:p>
            <a:pPr marL="895350" indent="-355600">
              <a:buAutoNum type="arabicParenR"/>
            </a:pPr>
            <a:r>
              <a:rPr lang="uk-UA" b="1" i="1" dirty="0" smtClean="0"/>
              <a:t>Яким способом задано цю функцію? </a:t>
            </a:r>
          </a:p>
          <a:p>
            <a:pPr marL="895350" indent="-355600">
              <a:buAutoNum type="arabicParenR"/>
            </a:pPr>
            <a:r>
              <a:rPr lang="uk-UA" b="1" i="1" dirty="0" smtClean="0"/>
              <a:t>Яка область значень цієї функції? </a:t>
            </a:r>
          </a:p>
          <a:p>
            <a:pPr marL="895350" indent="-355600">
              <a:buAutoNum type="arabicParenR"/>
            </a:pPr>
            <a:r>
              <a:rPr lang="uk-UA" b="1" i="1" dirty="0" smtClean="0"/>
              <a:t>Задайте дану функцію </a:t>
            </a:r>
            <a:r>
              <a:rPr lang="uk-UA" b="1" i="1" dirty="0" err="1" smtClean="0"/>
              <a:t>таблично</a:t>
            </a:r>
            <a:r>
              <a:rPr lang="uk-UA" b="1" i="1" dirty="0" smtClean="0"/>
              <a:t>.</a:t>
            </a:r>
            <a:endParaRPr lang="uk-UA" dirty="0"/>
          </a:p>
        </p:txBody>
      </p:sp>
      <p:pic>
        <p:nvPicPr>
          <p:cNvPr id="1024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2564904"/>
            <a:ext cx="1512168" cy="507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Вправи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196752"/>
            <a:ext cx="8784976" cy="5472608"/>
          </a:xfrm>
        </p:spPr>
        <p:txBody>
          <a:bodyPr/>
          <a:lstStyle/>
          <a:p>
            <a:pPr>
              <a:buNone/>
            </a:pPr>
            <a:r>
              <a:rPr lang="ru-RU" sz="2000" b="1" dirty="0"/>
              <a:t>49.° </a:t>
            </a:r>
            <a:r>
              <a:rPr lang="ru-RU" sz="2000" b="1" dirty="0" err="1"/>
              <a:t>Функцію</a:t>
            </a:r>
            <a:r>
              <a:rPr lang="ru-RU" sz="2000" b="1" dirty="0"/>
              <a:t> задано формулою </a:t>
            </a:r>
            <a:r>
              <a:rPr lang="ru-RU" sz="2000" b="1" i="1" dirty="0" err="1"/>
              <a:t>y</a:t>
            </a:r>
            <a:r>
              <a:rPr lang="ru-RU" sz="2000" b="1" i="1" dirty="0"/>
              <a:t> = </a:t>
            </a:r>
            <a:r>
              <a:rPr lang="ru-RU" sz="2000" b="1" i="1" dirty="0" err="1"/>
              <a:t>x</a:t>
            </a:r>
            <a:r>
              <a:rPr lang="ru-RU" sz="2000" b="1" i="1" dirty="0"/>
              <a:t> + 2 . </a:t>
            </a:r>
            <a:r>
              <a:rPr lang="ru-RU" sz="2000" b="1" i="1" dirty="0" err="1"/>
              <a:t>Заповніть</a:t>
            </a:r>
            <a:r>
              <a:rPr lang="ru-RU" sz="2000" b="1" i="1" dirty="0"/>
              <a:t> </a:t>
            </a:r>
            <a:r>
              <a:rPr lang="ru-RU" sz="2000" b="1" i="1" dirty="0" err="1"/>
              <a:t>таблицю</a:t>
            </a:r>
            <a:r>
              <a:rPr lang="ru-RU" sz="2000" b="1" i="1" dirty="0"/>
              <a:t> </a:t>
            </a:r>
            <a:r>
              <a:rPr lang="ru-RU" sz="2000" b="1" i="1" dirty="0" err="1"/>
              <a:t>відповідних</a:t>
            </a:r>
            <a:r>
              <a:rPr lang="ru-RU" sz="2000" b="1" i="1" dirty="0"/>
              <a:t> </a:t>
            </a:r>
            <a:r>
              <a:rPr lang="ru-RU" sz="2000" b="1" i="1" dirty="0" err="1"/>
              <a:t>значень</a:t>
            </a:r>
            <a:r>
              <a:rPr lang="ru-RU" sz="2000" b="1" i="1" dirty="0"/>
              <a:t> </a:t>
            </a:r>
            <a:r>
              <a:rPr lang="ru-RU" sz="2000" b="1" i="1" dirty="0" err="1"/>
              <a:t>x</a:t>
            </a:r>
            <a:r>
              <a:rPr lang="ru-RU" sz="2000" b="1" i="1" dirty="0"/>
              <a:t> </a:t>
            </a:r>
            <a:r>
              <a:rPr lang="ru-RU" sz="2000" b="1" i="1" dirty="0" err="1"/>
              <a:t>і</a:t>
            </a:r>
            <a:r>
              <a:rPr lang="ru-RU" sz="2000" b="1" i="1" dirty="0"/>
              <a:t> y</a:t>
            </a:r>
            <a:r>
              <a:rPr lang="ru-RU" sz="2000" b="1" i="1" dirty="0" smtClean="0"/>
              <a:t>:</a:t>
            </a:r>
          </a:p>
          <a:p>
            <a:pPr>
              <a:buNone/>
            </a:pPr>
            <a:endParaRPr lang="ru-RU" sz="2000" b="1" i="1" dirty="0" smtClean="0"/>
          </a:p>
          <a:p>
            <a:pPr>
              <a:buNone/>
            </a:pPr>
            <a:endParaRPr lang="ru-RU" sz="2000" b="1" i="1" dirty="0" smtClean="0"/>
          </a:p>
          <a:p>
            <a:pPr>
              <a:buNone/>
            </a:pPr>
            <a:r>
              <a:rPr lang="ru-RU" sz="2000" b="1" dirty="0"/>
              <a:t>50.° </a:t>
            </a:r>
            <a:r>
              <a:rPr lang="ru-RU" sz="2000" b="1" dirty="0" err="1"/>
              <a:t>Функцію</a:t>
            </a:r>
            <a:r>
              <a:rPr lang="ru-RU" sz="2000" b="1" dirty="0"/>
              <a:t> задано формулою </a:t>
            </a:r>
            <a:r>
              <a:rPr lang="ru-RU" sz="2000" b="1" i="1" dirty="0" err="1"/>
              <a:t>y</a:t>
            </a:r>
            <a:r>
              <a:rPr lang="ru-RU" sz="2000" b="1" i="1" dirty="0"/>
              <a:t> = –0,5x + 3. </a:t>
            </a:r>
            <a:r>
              <a:rPr lang="ru-RU" sz="2000" b="1" i="1" dirty="0" err="1"/>
              <a:t>Заповніть</a:t>
            </a:r>
            <a:r>
              <a:rPr lang="ru-RU" sz="2000" b="1" i="1" dirty="0"/>
              <a:t> </a:t>
            </a:r>
            <a:r>
              <a:rPr lang="ru-RU" sz="2000" b="1" i="1" dirty="0" err="1"/>
              <a:t>таблицю</a:t>
            </a:r>
            <a:r>
              <a:rPr lang="ru-RU" sz="2000" b="1" i="1" dirty="0"/>
              <a:t> </a:t>
            </a:r>
            <a:r>
              <a:rPr lang="ru-RU" sz="2000" b="1" i="1" dirty="0" err="1"/>
              <a:t>відповідних</a:t>
            </a:r>
            <a:r>
              <a:rPr lang="ru-RU" sz="2000" b="1" i="1" dirty="0"/>
              <a:t> </a:t>
            </a:r>
            <a:r>
              <a:rPr lang="ru-RU" sz="2000" b="1" i="1" dirty="0" err="1"/>
              <a:t>значень</a:t>
            </a:r>
            <a:r>
              <a:rPr lang="ru-RU" sz="2000" b="1" i="1" dirty="0"/>
              <a:t> </a:t>
            </a:r>
            <a:r>
              <a:rPr lang="ru-RU" sz="2000" b="1" i="1" dirty="0" err="1"/>
              <a:t>x</a:t>
            </a:r>
            <a:r>
              <a:rPr lang="ru-RU" sz="2000" b="1" i="1" dirty="0"/>
              <a:t> </a:t>
            </a:r>
            <a:r>
              <a:rPr lang="ru-RU" sz="2000" b="1" i="1" dirty="0" err="1"/>
              <a:t>і</a:t>
            </a:r>
            <a:r>
              <a:rPr lang="ru-RU" sz="2000" b="1" i="1" dirty="0"/>
              <a:t> y</a:t>
            </a:r>
            <a:r>
              <a:rPr lang="ru-RU" sz="2000" b="1" i="1" dirty="0" smtClean="0"/>
              <a:t>:</a:t>
            </a:r>
          </a:p>
          <a:p>
            <a:pPr>
              <a:buNone/>
            </a:pPr>
            <a:endParaRPr lang="ru-RU" sz="2000" b="1" i="1" dirty="0" smtClean="0"/>
          </a:p>
          <a:p>
            <a:pPr>
              <a:buNone/>
            </a:pPr>
            <a:endParaRPr lang="ru-RU" sz="2000" b="1" i="1" dirty="0" smtClean="0"/>
          </a:p>
          <a:p>
            <a:pPr>
              <a:buNone/>
            </a:pPr>
            <a:r>
              <a:rPr lang="ru-RU" sz="2000" b="1" dirty="0"/>
              <a:t>51.° </a:t>
            </a:r>
            <a:r>
              <a:rPr lang="ru-RU" sz="2000" b="1" dirty="0" err="1"/>
              <a:t>Укажіть</a:t>
            </a:r>
            <a:r>
              <a:rPr lang="ru-RU" sz="2000" b="1" dirty="0"/>
              <a:t> на рисунку 16 </a:t>
            </a:r>
            <a:r>
              <a:rPr lang="ru-RU" sz="2000" b="1" dirty="0" err="1"/>
              <a:t>фігуру</a:t>
            </a:r>
            <a:r>
              <a:rPr lang="ru-RU" sz="2000" b="1" dirty="0"/>
              <a:t>, яка не </a:t>
            </a:r>
            <a:r>
              <a:rPr lang="ru-RU" sz="2000" b="1" dirty="0" err="1"/>
              <a:t>може</a:t>
            </a:r>
            <a:r>
              <a:rPr lang="ru-RU" sz="2000" b="1" dirty="0"/>
              <a:t> </a:t>
            </a:r>
            <a:r>
              <a:rPr lang="ru-RU" sz="2000" b="1" dirty="0" err="1"/>
              <a:t>слугувати</a:t>
            </a:r>
            <a:r>
              <a:rPr lang="ru-RU" sz="2000" b="1" dirty="0"/>
              <a:t> </a:t>
            </a:r>
            <a:r>
              <a:rPr lang="ru-RU" sz="2000" b="1" dirty="0" err="1" smtClean="0"/>
              <a:t>графіком</a:t>
            </a:r>
            <a:r>
              <a:rPr lang="ru-RU" sz="2000" b="1" dirty="0" smtClean="0"/>
              <a:t> </a:t>
            </a:r>
            <a:r>
              <a:rPr lang="ru-RU" sz="2000" b="1" dirty="0" err="1"/>
              <a:t>функції</a:t>
            </a:r>
            <a:r>
              <a:rPr lang="ru-RU" sz="2000" b="1" dirty="0" smtClean="0"/>
              <a:t>.</a:t>
            </a:r>
          </a:p>
          <a:p>
            <a:pPr>
              <a:buNone/>
            </a:pPr>
            <a:endParaRPr lang="uk-UA" b="1" dirty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uk-UA" b="1" dirty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988840"/>
            <a:ext cx="5029602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3356992"/>
            <a:ext cx="4839857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87624" y="4509120"/>
            <a:ext cx="7070928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uk-UA" dirty="0" smtClean="0"/>
              <a:t>Вправи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196752"/>
            <a:ext cx="5760640" cy="554461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uk-UA" b="1" dirty="0" smtClean="0"/>
              <a:t>52.° На рисунку 17 зображено графік функції </a:t>
            </a:r>
            <a:r>
              <a:rPr lang="uk-UA" b="1" i="1" dirty="0" smtClean="0"/>
              <a:t>y = f (x), визначеної на проміжку [–4; 5]. Користуючись графіком, знайдіть: </a:t>
            </a:r>
          </a:p>
          <a:p>
            <a:pPr marL="514350" indent="-514350">
              <a:buAutoNum type="arabicParenR"/>
            </a:pPr>
            <a:r>
              <a:rPr lang="uk-UA" b="1" i="1" dirty="0" smtClean="0"/>
              <a:t>f (–3,5); </a:t>
            </a:r>
            <a:r>
              <a:rPr lang="uk-UA" b="1" i="1" dirty="0" err="1" smtClean="0"/>
              <a:t>f</a:t>
            </a:r>
            <a:r>
              <a:rPr lang="uk-UA" b="1" i="1" dirty="0" smtClean="0"/>
              <a:t> (–2,5); </a:t>
            </a:r>
            <a:r>
              <a:rPr lang="uk-UA" b="1" i="1" dirty="0" err="1" smtClean="0"/>
              <a:t>f</a:t>
            </a:r>
            <a:r>
              <a:rPr lang="uk-UA" b="1" i="1" dirty="0" smtClean="0"/>
              <a:t> (–1); </a:t>
            </a:r>
            <a:r>
              <a:rPr lang="uk-UA" b="1" i="1" dirty="0" err="1" smtClean="0"/>
              <a:t>f</a:t>
            </a:r>
            <a:r>
              <a:rPr lang="uk-UA" b="1" i="1" dirty="0" smtClean="0"/>
              <a:t> (2); </a:t>
            </a:r>
            <a:endParaRPr lang="uk-UA" b="1" i="1" dirty="0" smtClean="0"/>
          </a:p>
          <a:p>
            <a:pPr marL="514350" indent="-514350">
              <a:buAutoNum type="arabicParenR"/>
            </a:pPr>
            <a:r>
              <a:rPr lang="uk-UA" b="1" i="1" dirty="0" smtClean="0"/>
              <a:t>значення x, при яких f (x) = –2,5;        f (x) = –2; f (x) = 2; </a:t>
            </a:r>
            <a:endParaRPr lang="uk-UA" b="1" i="1" dirty="0" smtClean="0"/>
          </a:p>
          <a:p>
            <a:pPr marL="514350" indent="-514350">
              <a:buAutoNum type="arabicParenR"/>
            </a:pPr>
            <a:r>
              <a:rPr lang="uk-UA" b="1" i="1" dirty="0" smtClean="0"/>
              <a:t>область значень функції; </a:t>
            </a:r>
          </a:p>
          <a:p>
            <a:pPr marL="514350" indent="-514350">
              <a:buAutoNum type="arabicParenR"/>
            </a:pPr>
            <a:r>
              <a:rPr lang="uk-UA" b="1" i="1" dirty="0" smtClean="0"/>
              <a:t>нулі функції; </a:t>
            </a:r>
          </a:p>
          <a:p>
            <a:pPr marL="514350" indent="-514350">
              <a:buAutoNum type="arabicParenR"/>
            </a:pPr>
            <a:r>
              <a:rPr lang="uk-UA" b="1" i="1" dirty="0" smtClean="0"/>
              <a:t>проміжки </a:t>
            </a:r>
            <a:r>
              <a:rPr lang="uk-UA" b="1" i="1" dirty="0" err="1" smtClean="0"/>
              <a:t>знакосталості</a:t>
            </a:r>
            <a:r>
              <a:rPr lang="uk-UA" b="1" i="1" dirty="0" smtClean="0"/>
              <a:t> функції; </a:t>
            </a:r>
          </a:p>
          <a:p>
            <a:pPr marL="514350" indent="-514350">
              <a:buAutoNum type="arabicParenR"/>
            </a:pPr>
            <a:r>
              <a:rPr lang="uk-UA" b="1" i="1" dirty="0" smtClean="0"/>
              <a:t>проміжки зростання і проміжки спадання функції; </a:t>
            </a:r>
          </a:p>
          <a:p>
            <a:pPr marL="514350" indent="-514350">
              <a:buAutoNum type="arabicParenR"/>
            </a:pPr>
            <a:r>
              <a:rPr lang="uk-UA" b="1" i="1" dirty="0" smtClean="0"/>
              <a:t>найбільше і найменше значення функції на проміжку: </a:t>
            </a:r>
          </a:p>
          <a:p>
            <a:pPr marL="514350" indent="-514350">
              <a:buNone/>
            </a:pPr>
            <a:r>
              <a:rPr lang="uk-UA" b="1" i="1" dirty="0" smtClean="0"/>
              <a:t>          </a:t>
            </a:r>
            <a:r>
              <a:rPr lang="uk-UA" b="1" i="1" dirty="0" smtClean="0"/>
              <a:t>а) [1; 2]; б) [–2,5; 1]; в) [–2,5; 3,5].</a:t>
            </a:r>
            <a:endParaRPr lang="uk-UA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1340768"/>
            <a:ext cx="3563888" cy="2630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Складання алгоритму виконання вправи</a:t>
            </a:r>
            <a:endParaRPr lang="ru-RU" dirty="0"/>
          </a:p>
        </p:txBody>
      </p:sp>
      <p:pic>
        <p:nvPicPr>
          <p:cNvPr id="4710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556792"/>
            <a:ext cx="6533400" cy="1029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0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2708920"/>
            <a:ext cx="6448364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Функція</a:t>
            </a:r>
            <a:r>
              <a:rPr lang="ru-RU" b="1" dirty="0" smtClean="0"/>
              <a:t> та </a:t>
            </a:r>
            <a:r>
              <a:rPr lang="ru-RU" b="1" dirty="0" err="1" smtClean="0"/>
              <a:t>її</a:t>
            </a:r>
            <a:r>
              <a:rPr lang="ru-RU" b="1" dirty="0" smtClean="0"/>
              <a:t> </a:t>
            </a:r>
            <a:r>
              <a:rPr lang="ru-RU" b="1" dirty="0" err="1" smtClean="0"/>
              <a:t>основні</a:t>
            </a:r>
            <a:r>
              <a:rPr lang="ru-RU" b="1" dirty="0" smtClean="0"/>
              <a:t> </a:t>
            </a:r>
            <a:r>
              <a:rPr lang="ru-RU" b="1" dirty="0" err="1" smtClean="0"/>
              <a:t>властивості</a:t>
            </a:r>
            <a:r>
              <a:rPr lang="ru-RU" b="1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70000" lnSpcReduction="20000"/>
          </a:bodyPr>
          <a:lstStyle/>
          <a:p>
            <a:pPr marL="0" indent="355600">
              <a:buNone/>
            </a:pPr>
            <a:r>
              <a:rPr lang="ru-RU" b="1" dirty="0" smtClean="0"/>
              <a:t>У </a:t>
            </a:r>
            <a:r>
              <a:rPr lang="ru-RU" b="1" dirty="0" err="1"/>
              <a:t>повсякденному</a:t>
            </a:r>
            <a:r>
              <a:rPr lang="ru-RU" b="1" dirty="0"/>
              <a:t> </a:t>
            </a:r>
            <a:r>
              <a:rPr lang="ru-RU" b="1" dirty="0" err="1"/>
              <a:t>житті</a:t>
            </a:r>
            <a:r>
              <a:rPr lang="ru-RU" b="1" dirty="0"/>
              <a:t> нам часто доводиться </a:t>
            </a:r>
            <a:r>
              <a:rPr lang="ru-RU" b="1" dirty="0" err="1"/>
              <a:t>спостерігати</a:t>
            </a:r>
            <a:r>
              <a:rPr lang="ru-RU" b="1" dirty="0"/>
              <a:t> </a:t>
            </a:r>
            <a:r>
              <a:rPr lang="ru-RU" b="1" dirty="0" err="1"/>
              <a:t>процеси</a:t>
            </a:r>
            <a:r>
              <a:rPr lang="ru-RU" b="1" dirty="0"/>
              <a:t>, у </a:t>
            </a:r>
            <a:r>
              <a:rPr lang="ru-RU" b="1" dirty="0" err="1"/>
              <a:t>яких</a:t>
            </a:r>
            <a:r>
              <a:rPr lang="ru-RU" b="1" dirty="0"/>
              <a:t> </a:t>
            </a:r>
            <a:r>
              <a:rPr lang="ru-RU" b="1" dirty="0" err="1"/>
              <a:t>зміна</a:t>
            </a:r>
            <a:r>
              <a:rPr lang="ru-RU" b="1" dirty="0"/>
              <a:t> </a:t>
            </a:r>
            <a:r>
              <a:rPr lang="ru-RU" b="1" dirty="0" err="1"/>
              <a:t>однієї</a:t>
            </a:r>
            <a:r>
              <a:rPr lang="ru-RU" b="1" dirty="0"/>
              <a:t> </a:t>
            </a:r>
            <a:r>
              <a:rPr lang="ru-RU" b="1" dirty="0" err="1"/>
              <a:t>величини</a:t>
            </a:r>
            <a:r>
              <a:rPr lang="ru-RU" b="1" dirty="0"/>
              <a:t> (</a:t>
            </a:r>
            <a:r>
              <a:rPr lang="ru-RU" b="1" dirty="0" err="1"/>
              <a:t>незалежної</a:t>
            </a:r>
            <a:r>
              <a:rPr lang="ru-RU" b="1" dirty="0"/>
              <a:t> </a:t>
            </a:r>
            <a:r>
              <a:rPr lang="ru-RU" b="1" dirty="0" err="1"/>
              <a:t>змінної</a:t>
            </a:r>
            <a:r>
              <a:rPr lang="ru-RU" b="1" dirty="0"/>
              <a:t>) </a:t>
            </a:r>
            <a:r>
              <a:rPr lang="ru-RU" b="1" dirty="0" err="1" smtClean="0"/>
              <a:t>призводить</a:t>
            </a:r>
            <a:r>
              <a:rPr lang="ru-RU" b="1" dirty="0" smtClean="0"/>
              <a:t> </a:t>
            </a:r>
            <a:r>
              <a:rPr lang="ru-RU" b="1" dirty="0"/>
              <a:t>до </a:t>
            </a:r>
            <a:r>
              <a:rPr lang="ru-RU" b="1" dirty="0" err="1"/>
              <a:t>зміни</a:t>
            </a:r>
            <a:r>
              <a:rPr lang="ru-RU" b="1" dirty="0"/>
              <a:t> </a:t>
            </a:r>
            <a:r>
              <a:rPr lang="ru-RU" b="1" dirty="0" err="1"/>
              <a:t>іншої</a:t>
            </a:r>
            <a:r>
              <a:rPr lang="ru-RU" b="1" dirty="0"/>
              <a:t> </a:t>
            </a:r>
            <a:r>
              <a:rPr lang="ru-RU" b="1" dirty="0" err="1"/>
              <a:t>величини</a:t>
            </a:r>
            <a:r>
              <a:rPr lang="ru-RU" b="1" dirty="0"/>
              <a:t> (</a:t>
            </a:r>
            <a:r>
              <a:rPr lang="ru-RU" b="1" dirty="0" err="1"/>
              <a:t>залежної</a:t>
            </a:r>
            <a:r>
              <a:rPr lang="ru-RU" b="1" dirty="0"/>
              <a:t> </a:t>
            </a:r>
            <a:r>
              <a:rPr lang="ru-RU" b="1" dirty="0" err="1"/>
              <a:t>змінної</a:t>
            </a:r>
            <a:r>
              <a:rPr lang="ru-RU" b="1" dirty="0"/>
              <a:t>). </a:t>
            </a:r>
            <a:r>
              <a:rPr lang="ru-RU" b="1" dirty="0" err="1"/>
              <a:t>Вивчення</a:t>
            </a:r>
            <a:r>
              <a:rPr lang="ru-RU" b="1" dirty="0"/>
              <a:t> </a:t>
            </a:r>
            <a:r>
              <a:rPr lang="ru-RU" b="1" dirty="0" err="1"/>
              <a:t>цих</a:t>
            </a:r>
            <a:r>
              <a:rPr lang="ru-RU" b="1" dirty="0"/>
              <a:t> </a:t>
            </a:r>
            <a:r>
              <a:rPr lang="ru-RU" b="1" dirty="0" err="1"/>
              <a:t>процесів</a:t>
            </a:r>
            <a:r>
              <a:rPr lang="ru-RU" b="1" dirty="0"/>
              <a:t> </a:t>
            </a:r>
            <a:r>
              <a:rPr lang="ru-RU" b="1" dirty="0" err="1"/>
              <a:t>потребує</a:t>
            </a:r>
            <a:r>
              <a:rPr lang="ru-RU" b="1" dirty="0"/>
              <a:t> </a:t>
            </a:r>
            <a:r>
              <a:rPr lang="ru-RU" b="1" dirty="0" err="1"/>
              <a:t>створення</a:t>
            </a:r>
            <a:r>
              <a:rPr lang="ru-RU" b="1" dirty="0"/>
              <a:t> </a:t>
            </a:r>
            <a:r>
              <a:rPr lang="ru-RU" b="1" dirty="0" err="1"/>
              <a:t>їх</a:t>
            </a:r>
            <a:r>
              <a:rPr lang="ru-RU" b="1" dirty="0"/>
              <a:t> </a:t>
            </a:r>
            <a:r>
              <a:rPr lang="ru-RU" b="1" dirty="0" err="1"/>
              <a:t>математичних</a:t>
            </a:r>
            <a:r>
              <a:rPr lang="ru-RU" b="1" dirty="0"/>
              <a:t> моделей. </a:t>
            </a:r>
            <a:r>
              <a:rPr lang="ru-RU" b="1" dirty="0" err="1" smtClean="0"/>
              <a:t>Однією</a:t>
            </a:r>
            <a:r>
              <a:rPr lang="ru-RU" b="1" dirty="0" smtClean="0"/>
              <a:t> </a:t>
            </a:r>
            <a:r>
              <a:rPr lang="ru-RU" b="1" dirty="0" err="1"/>
              <a:t>з</a:t>
            </a:r>
            <a:r>
              <a:rPr lang="ru-RU" b="1" dirty="0"/>
              <a:t> таких </a:t>
            </a:r>
            <a:r>
              <a:rPr lang="ru-RU" b="1" dirty="0" err="1"/>
              <a:t>найважливіших</a:t>
            </a:r>
            <a:r>
              <a:rPr lang="ru-RU" b="1" dirty="0"/>
              <a:t> моделей </a:t>
            </a:r>
            <a:r>
              <a:rPr lang="ru-RU" b="1" dirty="0" err="1"/>
              <a:t>є</a:t>
            </a:r>
            <a:r>
              <a:rPr lang="ru-RU" b="1" dirty="0"/>
              <a:t> </a:t>
            </a:r>
            <a:r>
              <a:rPr lang="ru-RU" b="1" dirty="0" err="1">
                <a:solidFill>
                  <a:srgbClr val="C00000"/>
                </a:solidFill>
              </a:rPr>
              <a:t>функція</a:t>
            </a:r>
            <a:r>
              <a:rPr lang="ru-RU" b="1" dirty="0"/>
              <a:t>. </a:t>
            </a:r>
            <a:endParaRPr lang="ru-RU" b="1" dirty="0" smtClean="0"/>
          </a:p>
          <a:p>
            <a:pPr marL="0" indent="355600">
              <a:buNone/>
            </a:pPr>
            <a:r>
              <a:rPr lang="ru-RU" b="1" dirty="0" smtClean="0"/>
              <a:t>Нехай </a:t>
            </a:r>
            <a:r>
              <a:rPr lang="en-US" b="1" i="1" dirty="0"/>
              <a:t>X — </a:t>
            </a:r>
            <a:r>
              <a:rPr lang="ru-RU" b="1" i="1" dirty="0" err="1"/>
              <a:t>множина</a:t>
            </a:r>
            <a:r>
              <a:rPr lang="ru-RU" b="1" i="1" dirty="0"/>
              <a:t> </a:t>
            </a:r>
            <a:r>
              <a:rPr lang="ru-RU" b="1" i="1" dirty="0" err="1"/>
              <a:t>значень</a:t>
            </a:r>
            <a:r>
              <a:rPr lang="ru-RU" b="1" i="1" dirty="0"/>
              <a:t> </a:t>
            </a:r>
            <a:r>
              <a:rPr lang="ru-RU" b="1" i="1" dirty="0" err="1"/>
              <a:t>незалежної</a:t>
            </a:r>
            <a:r>
              <a:rPr lang="ru-RU" b="1" i="1" dirty="0"/>
              <a:t> </a:t>
            </a:r>
            <a:r>
              <a:rPr lang="ru-RU" b="1" i="1" dirty="0" err="1"/>
              <a:t>змінної</a:t>
            </a:r>
            <a:r>
              <a:rPr lang="ru-RU" b="1" i="1" dirty="0"/>
              <a:t>, </a:t>
            </a:r>
            <a:r>
              <a:rPr lang="en-US" b="1" i="1" dirty="0"/>
              <a:t>Y — </a:t>
            </a:r>
            <a:r>
              <a:rPr lang="ru-RU" b="1" i="1" dirty="0" err="1" smtClean="0"/>
              <a:t>множина</a:t>
            </a:r>
            <a:r>
              <a:rPr lang="ru-RU" b="1" i="1" dirty="0" smtClean="0"/>
              <a:t> </a:t>
            </a:r>
            <a:r>
              <a:rPr lang="ru-RU" b="1" i="1" dirty="0" err="1"/>
              <a:t>значень</a:t>
            </a:r>
            <a:r>
              <a:rPr lang="ru-RU" b="1" i="1" dirty="0"/>
              <a:t> </a:t>
            </a:r>
            <a:r>
              <a:rPr lang="ru-RU" b="1" i="1" dirty="0" err="1"/>
              <a:t>залежної</a:t>
            </a:r>
            <a:r>
              <a:rPr lang="ru-RU" b="1" i="1" dirty="0"/>
              <a:t> </a:t>
            </a:r>
            <a:r>
              <a:rPr lang="ru-RU" b="1" i="1" dirty="0" err="1"/>
              <a:t>змінної</a:t>
            </a:r>
            <a:r>
              <a:rPr lang="ru-RU" b="1" i="1" dirty="0"/>
              <a:t>. </a:t>
            </a:r>
            <a:r>
              <a:rPr lang="ru-RU" b="1" i="1" dirty="0" err="1">
                <a:solidFill>
                  <a:srgbClr val="C00000"/>
                </a:solidFill>
              </a:rPr>
              <a:t>Функція</a:t>
            </a:r>
            <a:r>
              <a:rPr lang="ru-RU" b="1" i="1" dirty="0">
                <a:solidFill>
                  <a:srgbClr val="C00000"/>
                </a:solidFill>
              </a:rPr>
              <a:t> — </a:t>
            </a:r>
            <a:r>
              <a:rPr lang="ru-RU" b="1" i="1" dirty="0" err="1">
                <a:solidFill>
                  <a:srgbClr val="C00000"/>
                </a:solidFill>
              </a:rPr>
              <a:t>це</a:t>
            </a:r>
            <a:r>
              <a:rPr lang="ru-RU" b="1" i="1" dirty="0">
                <a:solidFill>
                  <a:srgbClr val="C00000"/>
                </a:solidFill>
              </a:rPr>
              <a:t> правило, за </a:t>
            </a:r>
            <a:r>
              <a:rPr lang="ru-RU" b="1" i="1" dirty="0" err="1" smtClean="0">
                <a:solidFill>
                  <a:srgbClr val="C00000"/>
                </a:solidFill>
              </a:rPr>
              <a:t>допомогою</a:t>
            </a:r>
            <a:r>
              <a:rPr lang="ru-RU" b="1" i="1" dirty="0" smtClean="0">
                <a:solidFill>
                  <a:srgbClr val="C00000"/>
                </a:solidFill>
              </a:rPr>
              <a:t> </a:t>
            </a:r>
            <a:r>
              <a:rPr lang="ru-RU" b="1" i="1" dirty="0" err="1">
                <a:solidFill>
                  <a:srgbClr val="C00000"/>
                </a:solidFill>
              </a:rPr>
              <a:t>якого</a:t>
            </a:r>
            <a:r>
              <a:rPr lang="ru-RU" b="1" i="1" dirty="0">
                <a:solidFill>
                  <a:srgbClr val="C00000"/>
                </a:solidFill>
              </a:rPr>
              <a:t> за </a:t>
            </a:r>
            <a:r>
              <a:rPr lang="ru-RU" b="1" i="1" dirty="0" err="1">
                <a:solidFill>
                  <a:srgbClr val="C00000"/>
                </a:solidFill>
              </a:rPr>
              <a:t>кожним</a:t>
            </a:r>
            <a:r>
              <a:rPr lang="ru-RU" b="1" i="1" dirty="0">
                <a:solidFill>
                  <a:srgbClr val="C00000"/>
                </a:solidFill>
              </a:rPr>
              <a:t> </a:t>
            </a:r>
            <a:r>
              <a:rPr lang="ru-RU" b="1" i="1" dirty="0" err="1">
                <a:solidFill>
                  <a:srgbClr val="C00000"/>
                </a:solidFill>
              </a:rPr>
              <a:t>значенням</a:t>
            </a:r>
            <a:r>
              <a:rPr lang="ru-RU" b="1" i="1" dirty="0">
                <a:solidFill>
                  <a:srgbClr val="C00000"/>
                </a:solidFill>
              </a:rPr>
              <a:t> </a:t>
            </a:r>
            <a:r>
              <a:rPr lang="ru-RU" b="1" i="1" dirty="0" err="1">
                <a:solidFill>
                  <a:srgbClr val="C00000"/>
                </a:solidFill>
              </a:rPr>
              <a:t>незалежної</a:t>
            </a:r>
            <a:r>
              <a:rPr lang="ru-RU" b="1" i="1" dirty="0">
                <a:solidFill>
                  <a:srgbClr val="C00000"/>
                </a:solidFill>
              </a:rPr>
              <a:t> </a:t>
            </a:r>
            <a:r>
              <a:rPr lang="ru-RU" b="1" i="1" dirty="0" err="1">
                <a:solidFill>
                  <a:srgbClr val="C00000"/>
                </a:solidFill>
              </a:rPr>
              <a:t>змінної</a:t>
            </a:r>
            <a:r>
              <a:rPr lang="ru-RU" b="1" i="1" dirty="0">
                <a:solidFill>
                  <a:srgbClr val="C00000"/>
                </a:solidFill>
              </a:rPr>
              <a:t> </a:t>
            </a:r>
            <a:r>
              <a:rPr lang="ru-RU" b="1" i="1" dirty="0" err="1">
                <a:solidFill>
                  <a:srgbClr val="C00000"/>
                </a:solidFill>
              </a:rPr>
              <a:t>з</a:t>
            </a:r>
            <a:r>
              <a:rPr lang="ru-RU" b="1" i="1" dirty="0">
                <a:solidFill>
                  <a:srgbClr val="C00000"/>
                </a:solidFill>
              </a:rPr>
              <a:t> </a:t>
            </a:r>
            <a:r>
              <a:rPr lang="ru-RU" b="1" i="1" dirty="0" err="1">
                <a:solidFill>
                  <a:srgbClr val="C00000"/>
                </a:solidFill>
              </a:rPr>
              <a:t>множини</a:t>
            </a:r>
            <a:r>
              <a:rPr lang="ru-RU" b="1" i="1" dirty="0">
                <a:solidFill>
                  <a:srgbClr val="C00000"/>
                </a:solidFill>
              </a:rPr>
              <a:t> </a:t>
            </a:r>
            <a:r>
              <a:rPr lang="en-US" b="1" i="1" dirty="0">
                <a:solidFill>
                  <a:srgbClr val="C00000"/>
                </a:solidFill>
              </a:rPr>
              <a:t>X </a:t>
            </a:r>
            <a:r>
              <a:rPr lang="ru-RU" b="1" i="1" dirty="0" err="1">
                <a:solidFill>
                  <a:srgbClr val="C00000"/>
                </a:solidFill>
              </a:rPr>
              <a:t>можна</a:t>
            </a:r>
            <a:r>
              <a:rPr lang="ru-RU" b="1" i="1" dirty="0">
                <a:solidFill>
                  <a:srgbClr val="C00000"/>
                </a:solidFill>
              </a:rPr>
              <a:t> </a:t>
            </a:r>
            <a:r>
              <a:rPr lang="ru-RU" b="1" i="1" dirty="0" err="1">
                <a:solidFill>
                  <a:srgbClr val="C00000"/>
                </a:solidFill>
              </a:rPr>
              <a:t>знайти</a:t>
            </a:r>
            <a:r>
              <a:rPr lang="ru-RU" b="1" i="1" dirty="0">
                <a:solidFill>
                  <a:srgbClr val="C00000"/>
                </a:solidFill>
              </a:rPr>
              <a:t> </a:t>
            </a:r>
            <a:r>
              <a:rPr lang="ru-RU" b="1" i="1" dirty="0" err="1">
                <a:solidFill>
                  <a:srgbClr val="C00000"/>
                </a:solidFill>
              </a:rPr>
              <a:t>єдине</a:t>
            </a:r>
            <a:r>
              <a:rPr lang="ru-RU" b="1" i="1" dirty="0">
                <a:solidFill>
                  <a:srgbClr val="C00000"/>
                </a:solidFill>
              </a:rPr>
              <a:t> </a:t>
            </a:r>
            <a:r>
              <a:rPr lang="ru-RU" b="1" i="1" dirty="0" err="1">
                <a:solidFill>
                  <a:srgbClr val="C00000"/>
                </a:solidFill>
              </a:rPr>
              <a:t>значення</a:t>
            </a:r>
            <a:r>
              <a:rPr lang="ru-RU" b="1" i="1" dirty="0">
                <a:solidFill>
                  <a:srgbClr val="C00000"/>
                </a:solidFill>
              </a:rPr>
              <a:t> </a:t>
            </a:r>
            <a:r>
              <a:rPr lang="ru-RU" b="1" i="1" dirty="0" err="1">
                <a:solidFill>
                  <a:srgbClr val="C00000"/>
                </a:solidFill>
              </a:rPr>
              <a:t>залежної</a:t>
            </a:r>
            <a:r>
              <a:rPr lang="ru-RU" b="1" i="1" dirty="0">
                <a:solidFill>
                  <a:srgbClr val="C00000"/>
                </a:solidFill>
              </a:rPr>
              <a:t> </a:t>
            </a:r>
            <a:r>
              <a:rPr lang="ru-RU" b="1" i="1" dirty="0" err="1">
                <a:solidFill>
                  <a:srgbClr val="C00000"/>
                </a:solidFill>
              </a:rPr>
              <a:t>змінної</a:t>
            </a:r>
            <a:r>
              <a:rPr lang="ru-RU" b="1" i="1" dirty="0">
                <a:solidFill>
                  <a:srgbClr val="C00000"/>
                </a:solidFill>
              </a:rPr>
              <a:t> </a:t>
            </a:r>
            <a:r>
              <a:rPr lang="ru-RU" b="1" i="1" dirty="0" err="1">
                <a:solidFill>
                  <a:srgbClr val="C00000"/>
                </a:solidFill>
              </a:rPr>
              <a:t>з</a:t>
            </a:r>
            <a:r>
              <a:rPr lang="ru-RU" b="1" i="1" dirty="0">
                <a:solidFill>
                  <a:srgbClr val="C00000"/>
                </a:solidFill>
              </a:rPr>
              <a:t> </a:t>
            </a:r>
            <a:r>
              <a:rPr lang="ru-RU" b="1" i="1" dirty="0" err="1">
                <a:solidFill>
                  <a:srgbClr val="C00000"/>
                </a:solidFill>
              </a:rPr>
              <a:t>множини</a:t>
            </a:r>
            <a:r>
              <a:rPr lang="ru-RU" b="1" i="1" dirty="0">
                <a:solidFill>
                  <a:srgbClr val="C00000"/>
                </a:solidFill>
              </a:rPr>
              <a:t> </a:t>
            </a:r>
            <a:r>
              <a:rPr lang="en-US" b="1" i="1" dirty="0">
                <a:solidFill>
                  <a:srgbClr val="C00000"/>
                </a:solidFill>
              </a:rPr>
              <a:t>Y. </a:t>
            </a:r>
            <a:endParaRPr lang="uk-UA" b="1" i="1" dirty="0" smtClean="0">
              <a:solidFill>
                <a:srgbClr val="C00000"/>
              </a:solidFill>
            </a:endParaRPr>
          </a:p>
          <a:p>
            <a:pPr marL="0" indent="355600">
              <a:buNone/>
            </a:pPr>
            <a:r>
              <a:rPr lang="ru-RU" b="1" i="1" dirty="0" err="1" smtClean="0"/>
              <a:t>Зазвичай</a:t>
            </a:r>
            <a:r>
              <a:rPr lang="ru-RU" b="1" i="1" dirty="0" smtClean="0"/>
              <a:t> </a:t>
            </a:r>
            <a:r>
              <a:rPr lang="ru-RU" b="1" i="1" dirty="0" err="1"/>
              <a:t>незалежну</a:t>
            </a:r>
            <a:r>
              <a:rPr lang="ru-RU" b="1" i="1" dirty="0"/>
              <a:t> </a:t>
            </a:r>
            <a:r>
              <a:rPr lang="ru-RU" b="1" i="1" dirty="0" err="1"/>
              <a:t>змінну</a:t>
            </a:r>
            <a:r>
              <a:rPr lang="ru-RU" b="1" i="1" dirty="0"/>
              <a:t> </a:t>
            </a:r>
            <a:r>
              <a:rPr lang="ru-RU" b="1" i="1" dirty="0" err="1"/>
              <a:t>позначають</a:t>
            </a:r>
            <a:r>
              <a:rPr lang="ru-RU" b="1" i="1" dirty="0"/>
              <a:t> буквою </a:t>
            </a:r>
            <a:r>
              <a:rPr lang="en-US" b="1" i="1" dirty="0"/>
              <a:t>x, </a:t>
            </a:r>
            <a:r>
              <a:rPr lang="ru-RU" b="1" i="1" dirty="0" err="1"/>
              <a:t>залежну</a:t>
            </a:r>
            <a:r>
              <a:rPr lang="ru-RU" b="1" i="1" dirty="0"/>
              <a:t> — буквою </a:t>
            </a:r>
            <a:r>
              <a:rPr lang="en-US" b="1" i="1" dirty="0"/>
              <a:t>y, </a:t>
            </a:r>
            <a:r>
              <a:rPr lang="ru-RU" b="1" i="1" dirty="0" err="1"/>
              <a:t>функцію</a:t>
            </a:r>
            <a:r>
              <a:rPr lang="ru-RU" b="1" i="1" dirty="0"/>
              <a:t> (правило) — буквою </a:t>
            </a:r>
            <a:r>
              <a:rPr lang="en-US" b="1" i="1" dirty="0"/>
              <a:t>f. </a:t>
            </a:r>
            <a:r>
              <a:rPr lang="ru-RU" b="1" i="1" dirty="0" err="1"/>
              <a:t>Кажуть</a:t>
            </a:r>
            <a:r>
              <a:rPr lang="ru-RU" b="1" i="1" dirty="0"/>
              <a:t>, </a:t>
            </a:r>
            <a:r>
              <a:rPr lang="ru-RU" b="1" i="1" dirty="0" err="1"/>
              <a:t>що</a:t>
            </a:r>
            <a:r>
              <a:rPr lang="ru-RU" b="1" i="1" dirty="0"/>
              <a:t> </a:t>
            </a:r>
            <a:r>
              <a:rPr lang="ru-RU" b="1" i="1" dirty="0" err="1"/>
              <a:t>змінна</a:t>
            </a:r>
            <a:r>
              <a:rPr lang="ru-RU" b="1" i="1" dirty="0"/>
              <a:t> </a:t>
            </a:r>
            <a:r>
              <a:rPr lang="en-US" b="1" i="1" dirty="0"/>
              <a:t>y </a:t>
            </a:r>
            <a:r>
              <a:rPr lang="ru-RU" b="1" i="1" dirty="0" err="1">
                <a:solidFill>
                  <a:srgbClr val="C00000"/>
                </a:solidFill>
              </a:rPr>
              <a:t>функціонально</a:t>
            </a:r>
            <a:r>
              <a:rPr lang="ru-RU" b="1" i="1" dirty="0">
                <a:solidFill>
                  <a:srgbClr val="C00000"/>
                </a:solidFill>
              </a:rPr>
              <a:t> </a:t>
            </a:r>
            <a:r>
              <a:rPr lang="ru-RU" b="1" i="1" dirty="0" err="1">
                <a:solidFill>
                  <a:srgbClr val="C00000"/>
                </a:solidFill>
              </a:rPr>
              <a:t>залежить</a:t>
            </a:r>
            <a:r>
              <a:rPr lang="ru-RU" b="1" i="1" dirty="0">
                <a:solidFill>
                  <a:srgbClr val="C00000"/>
                </a:solidFill>
              </a:rPr>
              <a:t> </a:t>
            </a:r>
            <a:r>
              <a:rPr lang="ru-RU" b="1" i="1" dirty="0" err="1"/>
              <a:t>від</a:t>
            </a:r>
            <a:r>
              <a:rPr lang="ru-RU" b="1" i="1" dirty="0"/>
              <a:t> </a:t>
            </a:r>
            <a:r>
              <a:rPr lang="ru-RU" b="1" i="1" dirty="0" err="1"/>
              <a:t>змінної</a:t>
            </a:r>
            <a:r>
              <a:rPr lang="ru-RU" b="1" i="1" dirty="0"/>
              <a:t> </a:t>
            </a:r>
            <a:r>
              <a:rPr lang="en-US" b="1" i="1" dirty="0"/>
              <a:t>x. </a:t>
            </a:r>
            <a:r>
              <a:rPr lang="ru-RU" b="1" i="1" dirty="0"/>
              <a:t>Цей факт </a:t>
            </a:r>
            <a:r>
              <a:rPr lang="ru-RU" b="1" i="1" dirty="0" err="1"/>
              <a:t>позначають</a:t>
            </a:r>
            <a:r>
              <a:rPr lang="ru-RU" b="1" i="1" dirty="0"/>
              <a:t> так: </a:t>
            </a:r>
            <a:r>
              <a:rPr lang="en-US" b="1" i="1" dirty="0"/>
              <a:t>y = f (x). </a:t>
            </a:r>
            <a:endParaRPr lang="uk-UA" b="1" i="1" dirty="0" smtClean="0"/>
          </a:p>
          <a:p>
            <a:pPr marL="0" indent="355600">
              <a:buNone/>
            </a:pPr>
            <a:r>
              <a:rPr lang="ru-RU" b="1" i="1" dirty="0" err="1" smtClean="0"/>
              <a:t>Незалежну</a:t>
            </a:r>
            <a:r>
              <a:rPr lang="ru-RU" b="1" i="1" dirty="0" smtClean="0"/>
              <a:t> </a:t>
            </a:r>
            <a:r>
              <a:rPr lang="ru-RU" b="1" i="1" dirty="0" err="1"/>
              <a:t>змінну</a:t>
            </a:r>
            <a:r>
              <a:rPr lang="ru-RU" b="1" i="1" dirty="0"/>
              <a:t> </a:t>
            </a:r>
            <a:r>
              <a:rPr lang="ru-RU" b="1" i="1" dirty="0" err="1"/>
              <a:t>ще</a:t>
            </a:r>
            <a:r>
              <a:rPr lang="ru-RU" b="1" i="1" dirty="0"/>
              <a:t> </a:t>
            </a:r>
            <a:r>
              <a:rPr lang="ru-RU" b="1" i="1" dirty="0" err="1"/>
              <a:t>називають</a:t>
            </a:r>
            <a:r>
              <a:rPr lang="ru-RU" b="1" i="1" dirty="0"/>
              <a:t> </a:t>
            </a:r>
            <a:r>
              <a:rPr lang="ru-RU" b="1" i="1" dirty="0">
                <a:solidFill>
                  <a:srgbClr val="C00000"/>
                </a:solidFill>
              </a:rPr>
              <a:t>аргументом </a:t>
            </a:r>
            <a:r>
              <a:rPr lang="ru-RU" b="1" i="1" dirty="0" err="1">
                <a:solidFill>
                  <a:srgbClr val="C00000"/>
                </a:solidFill>
              </a:rPr>
              <a:t>функції</a:t>
            </a:r>
            <a:r>
              <a:rPr lang="ru-RU" b="1" i="1" dirty="0"/>
              <a:t>. </a:t>
            </a:r>
            <a:endParaRPr lang="ru-RU" b="1" i="1" dirty="0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Складання алгоритму виконання вправи</a:t>
            </a:r>
            <a:endParaRPr lang="ru-RU" dirty="0"/>
          </a:p>
        </p:txBody>
      </p:sp>
      <p:pic>
        <p:nvPicPr>
          <p:cNvPr id="4813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501008"/>
            <a:ext cx="6896100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32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700808"/>
            <a:ext cx="7181850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Тренувальні вправи з коментуванням</a:t>
            </a:r>
            <a:endParaRPr lang="ru-RU" dirty="0"/>
          </a:p>
        </p:txBody>
      </p:sp>
      <p:pic>
        <p:nvPicPr>
          <p:cNvPr id="4915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700808"/>
            <a:ext cx="70199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15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2852936"/>
            <a:ext cx="7181850" cy="222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611560" y="5229200"/>
            <a:ext cx="76328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Користуючись побудованим графіком, знайдіть нулі, проміжки </a:t>
            </a:r>
            <a:r>
              <a:rPr lang="uk-UA" dirty="0" err="1" smtClean="0"/>
              <a:t>знакосталості</a:t>
            </a:r>
            <a:r>
              <a:rPr lang="uk-UA" dirty="0" smtClean="0"/>
              <a:t>, проміжки зростання і проміжки спадання даної функції. </a:t>
            </a:r>
            <a:endParaRPr lang="uk-UA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Самостійне виконання вправи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b="1" dirty="0" smtClean="0"/>
              <a:t>67.° Накресліть графік якої-небудь функції, визначеної на проміжку [–5; 4], яка: </a:t>
            </a:r>
          </a:p>
          <a:p>
            <a:pPr marL="514350" indent="-514350">
              <a:buAutoNum type="arabicParenR"/>
            </a:pPr>
            <a:r>
              <a:rPr lang="uk-UA" b="1" dirty="0" smtClean="0"/>
              <a:t>зростає на проміжку [–5; 1] і спадає на проміжку [1; 4]; </a:t>
            </a:r>
          </a:p>
          <a:p>
            <a:pPr marL="514350" indent="-514350">
              <a:buAutoNum type="arabicParenR"/>
            </a:pPr>
            <a:r>
              <a:rPr lang="uk-UA" b="1" dirty="0" smtClean="0"/>
              <a:t>спадає на проміжках [–5; –1] і [2; 4] та зростає на проміжку [–1; 2]. </a:t>
            </a:r>
            <a:endParaRPr lang="uk-UA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435280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Обговорення алгоритмів розв'язування вправи</a:t>
            </a:r>
            <a:endParaRPr lang="ru-RU" dirty="0"/>
          </a:p>
        </p:txBody>
      </p:sp>
      <p:pic>
        <p:nvPicPr>
          <p:cNvPr id="5017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340768"/>
            <a:ext cx="8748464" cy="2755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17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1" y="4149080"/>
            <a:ext cx="8751427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uk-UA" dirty="0" smtClean="0"/>
              <a:t>Тренувальні вправи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554461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uk-UA" b="1" dirty="0" smtClean="0">
                <a:solidFill>
                  <a:srgbClr val="00B0F0"/>
                </a:solidFill>
              </a:rPr>
              <a:t>73. Задайте формулою яку-небудь функцію, областю визначення якої є: </a:t>
            </a:r>
          </a:p>
          <a:p>
            <a:pPr marL="0" indent="355600">
              <a:buNone/>
            </a:pPr>
            <a:r>
              <a:rPr lang="uk-UA" b="1" dirty="0" smtClean="0">
                <a:solidFill>
                  <a:srgbClr val="00B0F0"/>
                </a:solidFill>
              </a:rPr>
              <a:t>1) множина дійсних чисел, крім чисел –2 і 3; </a:t>
            </a:r>
          </a:p>
          <a:p>
            <a:pPr marL="0" indent="355600">
              <a:buNone/>
            </a:pPr>
            <a:r>
              <a:rPr lang="uk-UA" b="1" dirty="0" smtClean="0">
                <a:solidFill>
                  <a:srgbClr val="00B0F0"/>
                </a:solidFill>
              </a:rPr>
              <a:t>2) множина дійсних чисел, не більших за 3; </a:t>
            </a:r>
          </a:p>
          <a:p>
            <a:pPr marL="0" indent="355600">
              <a:buNone/>
            </a:pPr>
            <a:r>
              <a:rPr lang="uk-UA" b="1" dirty="0" smtClean="0">
                <a:solidFill>
                  <a:srgbClr val="00B0F0"/>
                </a:solidFill>
              </a:rPr>
              <a:t>3) множина дійсних чисел, не менших від –4, крім числа 5; </a:t>
            </a:r>
          </a:p>
          <a:p>
            <a:pPr marL="0" indent="355600">
              <a:buNone/>
            </a:pPr>
            <a:r>
              <a:rPr lang="uk-UA" b="1" dirty="0" smtClean="0">
                <a:solidFill>
                  <a:srgbClr val="00B0F0"/>
                </a:solidFill>
              </a:rPr>
              <a:t>4) множина, яка складається з одного числа –1. </a:t>
            </a:r>
          </a:p>
          <a:p>
            <a:pPr marL="0" indent="0">
              <a:buNone/>
            </a:pPr>
            <a:r>
              <a:rPr lang="uk-UA" b="1" dirty="0" smtClean="0">
                <a:solidFill>
                  <a:srgbClr val="00B050"/>
                </a:solidFill>
              </a:rPr>
              <a:t>74. Задайте формулою яку-небудь функцію, областю визначення якої є: </a:t>
            </a:r>
          </a:p>
          <a:p>
            <a:pPr marL="625475" indent="-269875">
              <a:buAutoNum type="arabicParenR"/>
            </a:pPr>
            <a:r>
              <a:rPr lang="uk-UA" b="1" dirty="0" smtClean="0">
                <a:solidFill>
                  <a:srgbClr val="00B050"/>
                </a:solidFill>
              </a:rPr>
              <a:t>множина дійсних чисел, крім чисел –1, 0 і 1; </a:t>
            </a:r>
          </a:p>
          <a:p>
            <a:pPr marL="625475" indent="-269875">
              <a:buAutoNum type="arabicParenR"/>
            </a:pPr>
            <a:r>
              <a:rPr lang="uk-UA" b="1" dirty="0" smtClean="0">
                <a:solidFill>
                  <a:srgbClr val="00B050"/>
                </a:solidFill>
              </a:rPr>
              <a:t>множина дійсних чисел, менших від 7; </a:t>
            </a:r>
          </a:p>
          <a:p>
            <a:pPr marL="625475" indent="-269875">
              <a:buAutoNum type="arabicParenR"/>
            </a:pPr>
            <a:r>
              <a:rPr lang="uk-UA" b="1" dirty="0" smtClean="0">
                <a:solidFill>
                  <a:srgbClr val="00B050"/>
                </a:solidFill>
              </a:rPr>
              <a:t>множина дійсних чисел, не менших від 2, крім чисел 5 і 6. </a:t>
            </a:r>
          </a:p>
          <a:p>
            <a:pPr marL="0" indent="0">
              <a:buNone/>
            </a:pPr>
            <a:r>
              <a:rPr lang="uk-UA" b="1" dirty="0" smtClean="0">
                <a:solidFill>
                  <a:srgbClr val="7030A0"/>
                </a:solidFill>
              </a:rPr>
              <a:t>75. Чи є правильним твердження: </a:t>
            </a:r>
          </a:p>
          <a:p>
            <a:pPr marL="625475" indent="-269875">
              <a:buAutoNum type="arabicParenR"/>
            </a:pPr>
            <a:r>
              <a:rPr lang="uk-UA" b="1" dirty="0" smtClean="0">
                <a:solidFill>
                  <a:srgbClr val="7030A0"/>
                </a:solidFill>
              </a:rPr>
              <a:t>будь-яка пряма, паралельна осі ординат, перетинає графік будь-якої функції в одній точці; </a:t>
            </a:r>
          </a:p>
          <a:p>
            <a:pPr marL="625475" indent="-269875">
              <a:buAutoNum type="arabicParenR"/>
            </a:pPr>
            <a:r>
              <a:rPr lang="uk-UA" b="1" dirty="0" smtClean="0">
                <a:solidFill>
                  <a:srgbClr val="7030A0"/>
                </a:solidFill>
              </a:rPr>
              <a:t>пряма, паралельна осі абсцис, може не перетинати графік функції; </a:t>
            </a:r>
          </a:p>
          <a:p>
            <a:pPr marL="625475" indent="-269875">
              <a:buAutoNum type="arabicParenR"/>
            </a:pPr>
            <a:r>
              <a:rPr lang="uk-UA" b="1" dirty="0" smtClean="0">
                <a:solidFill>
                  <a:srgbClr val="7030A0"/>
                </a:solidFill>
              </a:rPr>
              <a:t>пряма, паралельна осі ординат, не може перетинати графік функції більше ніж в одній точці; </a:t>
            </a:r>
          </a:p>
          <a:p>
            <a:pPr marL="625475" indent="-269875">
              <a:buAutoNum type="arabicParenR"/>
            </a:pPr>
            <a:r>
              <a:rPr lang="uk-UA" b="1" dirty="0" smtClean="0">
                <a:solidFill>
                  <a:srgbClr val="7030A0"/>
                </a:solidFill>
              </a:rPr>
              <a:t>існують функції, графік яких симетричний відносно осі ординат; </a:t>
            </a:r>
          </a:p>
          <a:p>
            <a:pPr marL="625475" indent="-269875">
              <a:buAutoNum type="arabicParenR"/>
            </a:pPr>
            <a:r>
              <a:rPr lang="uk-UA" b="1" dirty="0" smtClean="0">
                <a:solidFill>
                  <a:srgbClr val="7030A0"/>
                </a:solidFill>
              </a:rPr>
              <a:t>існують функції, графік яких симетричний відносно осі абсцис; </a:t>
            </a:r>
          </a:p>
          <a:p>
            <a:pPr marL="625475" indent="-269875">
              <a:buAutoNum type="arabicParenR"/>
            </a:pPr>
            <a:r>
              <a:rPr lang="uk-UA" b="1" dirty="0" smtClean="0">
                <a:solidFill>
                  <a:srgbClr val="7030A0"/>
                </a:solidFill>
              </a:rPr>
              <a:t>існують функції, графік яких симетричний відносно початку координат?</a:t>
            </a:r>
            <a:endParaRPr lang="uk-UA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uk-UA" dirty="0" smtClean="0"/>
              <a:t>Робота в парах</a:t>
            </a:r>
            <a:endParaRPr lang="ru-RU" dirty="0"/>
          </a:p>
        </p:txBody>
      </p:sp>
      <p:pic>
        <p:nvPicPr>
          <p:cNvPr id="5120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5766" y="1484784"/>
            <a:ext cx="8888116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Закріплення вивченого матеріалу</a:t>
            </a:r>
            <a:endParaRPr lang="ru-RU" dirty="0"/>
          </a:p>
        </p:txBody>
      </p:sp>
      <p:pic>
        <p:nvPicPr>
          <p:cNvPr id="522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700808"/>
            <a:ext cx="8331998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uk-UA" dirty="0" smtClean="0"/>
              <a:t>Вправи для повторення</a:t>
            </a:r>
            <a:endParaRPr lang="ru-RU" dirty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173" y="1340768"/>
            <a:ext cx="9102827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Домашнє завдання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Читати </a:t>
            </a:r>
            <a:r>
              <a:rPr lang="uk-UA" dirty="0" smtClean="0">
                <a:latin typeface="Sylfaen"/>
              </a:rPr>
              <a:t>§ 2</a:t>
            </a:r>
          </a:p>
          <a:p>
            <a:r>
              <a:rPr lang="uk-UA" dirty="0" smtClean="0">
                <a:latin typeface="Sylfaen"/>
              </a:rPr>
              <a:t>Вивчити означення</a:t>
            </a:r>
          </a:p>
          <a:p>
            <a:r>
              <a:rPr lang="uk-UA" dirty="0" smtClean="0">
                <a:latin typeface="Sylfaen"/>
              </a:rPr>
              <a:t>Готувати відповіді на контрольні запитання 1-17 (ст. 26)</a:t>
            </a:r>
          </a:p>
          <a:p>
            <a:r>
              <a:rPr lang="uk-UA" dirty="0" smtClean="0">
                <a:latin typeface="Sylfaen"/>
              </a:rPr>
              <a:t>Виконати вправи (диференційовано):</a:t>
            </a:r>
          </a:p>
          <a:p>
            <a:pPr>
              <a:buNone/>
            </a:pPr>
            <a:r>
              <a:rPr lang="uk-UA" dirty="0" smtClean="0">
                <a:latin typeface="Sylfaen"/>
              </a:rPr>
              <a:t>1 урок – 47, 53, 55, 57, 59, 61, 64</a:t>
            </a:r>
          </a:p>
          <a:p>
            <a:pPr>
              <a:buNone/>
            </a:pPr>
            <a:r>
              <a:rPr lang="uk-UA" dirty="0" smtClean="0">
                <a:latin typeface="Sylfaen"/>
              </a:rPr>
              <a:t>2 урок – 66, 68, 70, 72, 74, 78, 81, 83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ru-RU" b="1" dirty="0" err="1" smtClean="0"/>
              <a:t>Функція</a:t>
            </a:r>
            <a:r>
              <a:rPr lang="ru-RU" b="1" dirty="0" smtClean="0"/>
              <a:t> та </a:t>
            </a:r>
            <a:r>
              <a:rPr lang="ru-RU" b="1" dirty="0" err="1" smtClean="0"/>
              <a:t>її</a:t>
            </a:r>
            <a:r>
              <a:rPr lang="ru-RU" b="1" dirty="0" smtClean="0"/>
              <a:t> </a:t>
            </a:r>
            <a:r>
              <a:rPr lang="ru-RU" b="1" dirty="0" err="1" smtClean="0"/>
              <a:t>основні</a:t>
            </a:r>
            <a:r>
              <a:rPr lang="ru-RU" b="1" dirty="0" smtClean="0"/>
              <a:t> </a:t>
            </a:r>
            <a:r>
              <a:rPr lang="ru-RU" b="1" dirty="0" err="1" smtClean="0"/>
              <a:t>властивості</a:t>
            </a:r>
            <a:r>
              <a:rPr lang="ru-RU" b="1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 fontScale="85000" lnSpcReduction="10000"/>
          </a:bodyPr>
          <a:lstStyle/>
          <a:p>
            <a:pPr marL="0" indent="355600">
              <a:buNone/>
            </a:pPr>
            <a:r>
              <a:rPr lang="uk-UA" b="1" i="1" dirty="0" smtClean="0"/>
              <a:t>Множину значень, яких набуває аргумент, тобто множину X, називають </a:t>
            </a:r>
            <a:r>
              <a:rPr lang="uk-UA" b="1" i="1" dirty="0" smtClean="0">
                <a:solidFill>
                  <a:srgbClr val="C00000"/>
                </a:solidFill>
              </a:rPr>
              <a:t>областю визначення функції </a:t>
            </a:r>
            <a:r>
              <a:rPr lang="uk-UA" b="1" i="1" dirty="0" smtClean="0"/>
              <a:t>і позначають </a:t>
            </a:r>
            <a:r>
              <a:rPr lang="uk-UA" b="1" i="1" dirty="0" smtClean="0">
                <a:solidFill>
                  <a:srgbClr val="00B0F0"/>
                </a:solidFill>
              </a:rPr>
              <a:t>D (f) або D (y).</a:t>
            </a:r>
            <a:r>
              <a:rPr lang="uk-UA" b="1" i="1" dirty="0" smtClean="0"/>
              <a:t> </a:t>
            </a:r>
          </a:p>
          <a:p>
            <a:pPr marL="0" indent="355600">
              <a:buNone/>
            </a:pPr>
            <a:endParaRPr lang="uk-UA" b="1" i="1" dirty="0" smtClean="0"/>
          </a:p>
          <a:p>
            <a:pPr marL="0" indent="355600">
              <a:buNone/>
            </a:pPr>
            <a:r>
              <a:rPr lang="uk-UA" b="1" i="1" dirty="0" smtClean="0"/>
              <a:t>Наприклад, областю визначення функції                       є множина   D (y) = (–∞; –1) </a:t>
            </a:r>
            <a:r>
              <a:rPr lang="uk-UA" b="1" i="1" dirty="0" smtClean="0">
                <a:sym typeface="Symbol"/>
              </a:rPr>
              <a:t></a:t>
            </a:r>
            <a:r>
              <a:rPr lang="uk-UA" b="1" i="1" dirty="0" smtClean="0"/>
              <a:t> (–1; 1) </a:t>
            </a:r>
            <a:r>
              <a:rPr lang="uk-UA" b="1" i="1" dirty="0" smtClean="0">
                <a:sym typeface="Symbol"/>
              </a:rPr>
              <a:t></a:t>
            </a:r>
            <a:r>
              <a:rPr lang="uk-UA" b="1" i="1" dirty="0" smtClean="0"/>
              <a:t> (1; +∞). </a:t>
            </a:r>
          </a:p>
          <a:p>
            <a:pPr marL="0" indent="355600">
              <a:buNone/>
            </a:pPr>
            <a:endParaRPr lang="uk-UA" b="1" i="1" dirty="0" smtClean="0"/>
          </a:p>
          <a:p>
            <a:pPr marL="0" indent="355600">
              <a:buNone/>
            </a:pPr>
            <a:r>
              <a:rPr lang="uk-UA" b="1" i="1" dirty="0" smtClean="0"/>
              <a:t>Множину значень, яких набуває залежна змінна y, тобто множину Y, називають </a:t>
            </a:r>
            <a:r>
              <a:rPr lang="uk-UA" b="1" i="1" dirty="0" smtClean="0">
                <a:solidFill>
                  <a:srgbClr val="C00000"/>
                </a:solidFill>
              </a:rPr>
              <a:t>областю значень функції </a:t>
            </a:r>
            <a:r>
              <a:rPr lang="uk-UA" b="1" i="1" dirty="0" smtClean="0"/>
              <a:t>і позначають </a:t>
            </a:r>
            <a:r>
              <a:rPr lang="uk-UA" b="1" i="1" dirty="0" smtClean="0">
                <a:solidFill>
                  <a:srgbClr val="00B0F0"/>
                </a:solidFill>
              </a:rPr>
              <a:t>E (f) або E (y). </a:t>
            </a:r>
          </a:p>
          <a:p>
            <a:pPr marL="0" indent="355600">
              <a:buNone/>
            </a:pPr>
            <a:endParaRPr lang="uk-UA" b="1" i="1" dirty="0" smtClean="0">
              <a:solidFill>
                <a:srgbClr val="00B0F0"/>
              </a:solidFill>
            </a:endParaRPr>
          </a:p>
          <a:p>
            <a:pPr marL="0" indent="355600">
              <a:buNone/>
            </a:pPr>
            <a:r>
              <a:rPr lang="uk-UA" b="1" i="1" dirty="0" smtClean="0"/>
              <a:t>Наприклад, областю значень функції y = x</a:t>
            </a:r>
            <a:r>
              <a:rPr lang="uk-UA" b="1" i="1" baseline="30000" dirty="0" smtClean="0"/>
              <a:t>2</a:t>
            </a:r>
            <a:r>
              <a:rPr lang="uk-UA" b="1" i="1" dirty="0" smtClean="0"/>
              <a:t> + 1 є множина E (y) = [1; +∞). 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36296" y="2473108"/>
            <a:ext cx="1440160" cy="73644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ru-RU" b="1" dirty="0" err="1" smtClean="0"/>
              <a:t>Функція</a:t>
            </a:r>
            <a:r>
              <a:rPr lang="ru-RU" b="1" dirty="0" smtClean="0"/>
              <a:t> та </a:t>
            </a:r>
            <a:r>
              <a:rPr lang="ru-RU" b="1" dirty="0" err="1" smtClean="0"/>
              <a:t>її</a:t>
            </a:r>
            <a:r>
              <a:rPr lang="ru-RU" b="1" dirty="0" smtClean="0"/>
              <a:t> </a:t>
            </a:r>
            <a:r>
              <a:rPr lang="ru-RU" b="1" dirty="0" err="1" smtClean="0"/>
              <a:t>основні</a:t>
            </a:r>
            <a:r>
              <a:rPr lang="ru-RU" b="1" dirty="0" smtClean="0"/>
              <a:t> </a:t>
            </a:r>
            <a:r>
              <a:rPr lang="ru-RU" b="1" dirty="0" err="1" smtClean="0"/>
              <a:t>властивості</a:t>
            </a:r>
            <a:r>
              <a:rPr lang="ru-RU" b="1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24744"/>
            <a:ext cx="8640960" cy="5472608"/>
          </a:xfrm>
        </p:spPr>
        <p:txBody>
          <a:bodyPr>
            <a:normAutofit fontScale="77500" lnSpcReduction="20000"/>
          </a:bodyPr>
          <a:lstStyle/>
          <a:p>
            <a:pPr marL="0" indent="355600">
              <a:buNone/>
            </a:pPr>
            <a:r>
              <a:rPr lang="uk-UA" b="1" i="1" dirty="0" smtClean="0"/>
              <a:t>Елементами множин D (f) і E (f) можуть бути об’єкти найрізноманітнішої природи. </a:t>
            </a:r>
          </a:p>
          <a:p>
            <a:pPr marL="0" indent="355600">
              <a:buNone/>
            </a:pPr>
            <a:r>
              <a:rPr lang="uk-UA" b="1" i="1" dirty="0" smtClean="0"/>
              <a:t>Так, якщо кожному многокутнику поставити у відповідність його площу, то можна говорити про функцію, область визначення якої — множина многокутників, а область значень — множина додатних чисел. </a:t>
            </a:r>
          </a:p>
          <a:p>
            <a:pPr marL="0" indent="355600">
              <a:buNone/>
            </a:pPr>
            <a:r>
              <a:rPr lang="uk-UA" b="1" i="1" dirty="0" smtClean="0"/>
              <a:t>Якщо кожній людині поставити у відповідність день тижня, у який вона народилася, то можна говорити про функцію, область визначення якої — множина людей, а область значень — множина днів тижня. </a:t>
            </a:r>
          </a:p>
          <a:p>
            <a:pPr marL="0" indent="355600">
              <a:buNone/>
            </a:pPr>
            <a:r>
              <a:rPr lang="uk-UA" b="1" i="1" dirty="0" smtClean="0"/>
              <a:t>Коли D (f) ⊂ R і E (f) ⊂ R, функцію f називають числовою. </a:t>
            </a:r>
          </a:p>
          <a:p>
            <a:pPr marL="0" indent="355600">
              <a:buNone/>
            </a:pPr>
            <a:r>
              <a:rPr lang="uk-UA" b="1" i="1" dirty="0" smtClean="0">
                <a:solidFill>
                  <a:srgbClr val="00B0F0"/>
                </a:solidFill>
              </a:rPr>
              <a:t>Функцію вважають заданою, якщо вказано її область визначення і правило, за яким за кожним значенням незалежної змінної з області визначення можна знайти значення залежної змінної з області значень.</a:t>
            </a:r>
            <a:endParaRPr lang="uk-UA" dirty="0">
              <a:solidFill>
                <a:srgbClr val="00B0F0"/>
              </a:solidFill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uk-UA" dirty="0" err="1" smtClean="0"/>
              <a:t>Задання</a:t>
            </a:r>
            <a:r>
              <a:rPr lang="uk-UA" dirty="0" smtClean="0"/>
              <a:t> функції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052736"/>
            <a:ext cx="8712968" cy="5112568"/>
          </a:xfrm>
        </p:spPr>
        <p:txBody>
          <a:bodyPr>
            <a:normAutofit fontScale="85000" lnSpcReduction="10000"/>
          </a:bodyPr>
          <a:lstStyle/>
          <a:p>
            <a:pPr marL="0" indent="355600">
              <a:buNone/>
            </a:pPr>
            <a:r>
              <a:rPr lang="uk-UA" dirty="0" smtClean="0"/>
              <a:t>Функцію можна задати одним з таких способів: </a:t>
            </a:r>
          </a:p>
          <a:p>
            <a:pPr marL="0" indent="355600">
              <a:buFont typeface="Wingdings" pitchFamily="2" charset="2"/>
              <a:buChar char="q"/>
            </a:pPr>
            <a:r>
              <a:rPr lang="uk-UA" b="1" dirty="0" smtClean="0">
                <a:solidFill>
                  <a:srgbClr val="00B0F0"/>
                </a:solidFill>
              </a:rPr>
              <a:t>описово; </a:t>
            </a:r>
          </a:p>
          <a:p>
            <a:pPr marL="0" indent="355600">
              <a:buFont typeface="Wingdings" pitchFamily="2" charset="2"/>
              <a:buChar char="q"/>
            </a:pPr>
            <a:r>
              <a:rPr lang="uk-UA" b="1" dirty="0" smtClean="0">
                <a:solidFill>
                  <a:srgbClr val="00B0F0"/>
                </a:solidFill>
              </a:rPr>
              <a:t>за допомогою формули; </a:t>
            </a:r>
          </a:p>
          <a:p>
            <a:pPr marL="0" indent="355600">
              <a:buFont typeface="Wingdings" pitchFamily="2" charset="2"/>
              <a:buChar char="q"/>
            </a:pPr>
            <a:r>
              <a:rPr lang="uk-UA" b="1" dirty="0" smtClean="0">
                <a:solidFill>
                  <a:srgbClr val="00B0F0"/>
                </a:solidFill>
              </a:rPr>
              <a:t>за допомогою таблиці; </a:t>
            </a:r>
          </a:p>
          <a:p>
            <a:pPr marL="0" indent="355600">
              <a:buFont typeface="Wingdings" pitchFamily="2" charset="2"/>
              <a:buChar char="q"/>
            </a:pPr>
            <a:r>
              <a:rPr lang="uk-UA" b="1" dirty="0" smtClean="0">
                <a:solidFill>
                  <a:srgbClr val="00B0F0"/>
                </a:solidFill>
              </a:rPr>
              <a:t>графічно.</a:t>
            </a:r>
            <a:r>
              <a:rPr lang="uk-UA" b="1" dirty="0" smtClean="0"/>
              <a:t> </a:t>
            </a:r>
          </a:p>
          <a:p>
            <a:pPr marL="0" indent="355600">
              <a:buNone/>
            </a:pPr>
            <a:r>
              <a:rPr lang="uk-UA" dirty="0" smtClean="0"/>
              <a:t>Найчастіше функцію задають за допомогою формули. </a:t>
            </a:r>
            <a:r>
              <a:rPr lang="uk-UA" b="1" dirty="0" smtClean="0">
                <a:solidFill>
                  <a:srgbClr val="7030A0"/>
                </a:solidFill>
              </a:rPr>
              <a:t>Якщо при цьому не вказано область визначення, то вважають, що областю визначення функції є область визначення виразу, який входить до формули</a:t>
            </a:r>
            <a:r>
              <a:rPr lang="uk-UA" dirty="0" smtClean="0"/>
              <a:t>. Наприклад, якщо функція </a:t>
            </a:r>
            <a:r>
              <a:rPr lang="uk-UA" i="1" dirty="0" smtClean="0"/>
              <a:t>f задана формулою                  то її областю визначення є область визначення виразу   </a:t>
            </a:r>
          </a:p>
          <a:p>
            <a:pPr marL="0" indent="355600">
              <a:buNone/>
            </a:pPr>
            <a:r>
              <a:rPr lang="uk-UA" i="1" dirty="0" smtClean="0"/>
              <a:t>    , тобто проміжок (1; +∞). </a:t>
            </a:r>
          </a:p>
          <a:p>
            <a:pPr marL="0" indent="355600">
              <a:buNone/>
            </a:pPr>
            <a:endParaRPr lang="uk-UA" dirty="0"/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38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92280" y="4725144"/>
            <a:ext cx="1296144" cy="549214"/>
          </a:xfrm>
          <a:prstGeom prst="rect">
            <a:avLst/>
          </a:prstGeom>
          <a:noFill/>
        </p:spPr>
      </p:pic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389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520" y="5517232"/>
            <a:ext cx="533400" cy="4762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uk-UA" dirty="0" smtClean="0"/>
              <a:t>Графік функції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052736"/>
            <a:ext cx="8507288" cy="5073427"/>
          </a:xfrm>
        </p:spPr>
        <p:txBody>
          <a:bodyPr>
            <a:normAutofit fontScale="62500" lnSpcReduction="20000"/>
          </a:bodyPr>
          <a:lstStyle/>
          <a:p>
            <a:pPr marL="0" indent="355600">
              <a:buNone/>
            </a:pPr>
            <a:r>
              <a:rPr lang="uk-UA" b="1" i="1" dirty="0" smtClean="0">
                <a:solidFill>
                  <a:srgbClr val="00B050"/>
                </a:solidFill>
              </a:rPr>
              <a:t>Означення. Графіком числової </a:t>
            </a:r>
            <a:r>
              <a:rPr lang="uk-UA" b="1" i="1" dirty="0" err="1" smtClean="0">
                <a:solidFill>
                  <a:srgbClr val="00B050"/>
                </a:solidFill>
              </a:rPr>
              <a:t>функ</a:t>
            </a:r>
            <a:r>
              <a:rPr lang="uk-UA" b="1" i="1" dirty="0" smtClean="0">
                <a:solidFill>
                  <a:srgbClr val="00B050"/>
                </a:solidFill>
              </a:rPr>
              <a:t> </a:t>
            </a:r>
            <a:r>
              <a:rPr lang="uk-UA" b="1" i="1" dirty="0" err="1" smtClean="0">
                <a:solidFill>
                  <a:srgbClr val="00B050"/>
                </a:solidFill>
              </a:rPr>
              <a:t>ції</a:t>
            </a:r>
            <a:r>
              <a:rPr lang="uk-UA" b="1" i="1" dirty="0" smtClean="0">
                <a:solidFill>
                  <a:srgbClr val="00B050"/>
                </a:solidFill>
              </a:rPr>
              <a:t> f називають геометричну фігуру, яка складається з усіх тих і тільки тих точок координатної площини, абсциси яких дорівнюють значенням аргументу, а ординати — відповідним значенням функції f. </a:t>
            </a:r>
          </a:p>
          <a:p>
            <a:pPr marL="0" indent="355600">
              <a:buNone/>
            </a:pPr>
            <a:r>
              <a:rPr lang="uk-UA" dirty="0" smtClean="0"/>
              <a:t>Сказане означає, що коли якась фігура є графіком функції f, то виконуються дві умови: </a:t>
            </a:r>
          </a:p>
          <a:p>
            <a:pPr marL="0" indent="355600">
              <a:buAutoNum type="arabicParenR"/>
            </a:pPr>
            <a:r>
              <a:rPr lang="uk-UA" i="1" dirty="0" smtClean="0"/>
              <a:t>якщо x</a:t>
            </a:r>
            <a:r>
              <a:rPr lang="uk-UA" i="1" baseline="-25000" dirty="0" smtClean="0"/>
              <a:t>0</a:t>
            </a:r>
            <a:r>
              <a:rPr lang="uk-UA" i="1" dirty="0" smtClean="0"/>
              <a:t> — деяке значення аргументу, а f (x</a:t>
            </a:r>
            <a:r>
              <a:rPr lang="uk-UA" i="1" baseline="-25000" dirty="0" smtClean="0"/>
              <a:t>0</a:t>
            </a:r>
            <a:r>
              <a:rPr lang="uk-UA" i="1" dirty="0" smtClean="0"/>
              <a:t>) — відповідне значення функції, то точка з координатами (x</a:t>
            </a:r>
            <a:r>
              <a:rPr lang="uk-UA" i="1" baseline="-25000" dirty="0" smtClean="0"/>
              <a:t>0</a:t>
            </a:r>
            <a:r>
              <a:rPr lang="uk-UA" i="1" dirty="0" smtClean="0"/>
              <a:t>; f (x</a:t>
            </a:r>
            <a:r>
              <a:rPr lang="uk-UA" i="1" baseline="-25000" dirty="0" smtClean="0"/>
              <a:t>0</a:t>
            </a:r>
            <a:r>
              <a:rPr lang="uk-UA" i="1" dirty="0" smtClean="0"/>
              <a:t>)) належить графіку; </a:t>
            </a:r>
          </a:p>
          <a:p>
            <a:pPr marL="0" indent="355600">
              <a:buAutoNum type="arabicParenR"/>
            </a:pPr>
            <a:r>
              <a:rPr lang="uk-UA" i="1" dirty="0" smtClean="0"/>
              <a:t>якщо (x</a:t>
            </a:r>
            <a:r>
              <a:rPr lang="uk-UA" i="1" baseline="-25000" dirty="0" smtClean="0"/>
              <a:t>0</a:t>
            </a:r>
            <a:r>
              <a:rPr lang="uk-UA" i="1" dirty="0" smtClean="0"/>
              <a:t>; y</a:t>
            </a:r>
            <a:r>
              <a:rPr lang="uk-UA" i="1" baseline="-25000" dirty="0" smtClean="0"/>
              <a:t>0</a:t>
            </a:r>
            <a:r>
              <a:rPr lang="uk-UA" i="1" dirty="0" smtClean="0"/>
              <a:t>) — координати довільної точки графіка, то x</a:t>
            </a:r>
            <a:r>
              <a:rPr lang="uk-UA" i="1" baseline="-25000" dirty="0" smtClean="0"/>
              <a:t>0</a:t>
            </a:r>
            <a:r>
              <a:rPr lang="uk-UA" i="1" dirty="0" smtClean="0"/>
              <a:t> і y</a:t>
            </a:r>
            <a:r>
              <a:rPr lang="uk-UA" i="1" baseline="-25000" dirty="0" smtClean="0"/>
              <a:t>0</a:t>
            </a:r>
            <a:r>
              <a:rPr lang="uk-UA" i="1" dirty="0" smtClean="0"/>
              <a:t> — відповідні значення незалежної і залежної змінних функції f, тобто y</a:t>
            </a:r>
            <a:r>
              <a:rPr lang="uk-UA" i="1" baseline="-25000" dirty="0" smtClean="0"/>
              <a:t>0</a:t>
            </a:r>
            <a:r>
              <a:rPr lang="uk-UA" i="1" dirty="0" smtClean="0"/>
              <a:t> = f (x</a:t>
            </a:r>
            <a:r>
              <a:rPr lang="uk-UA" i="1" baseline="-25000" dirty="0" smtClean="0"/>
              <a:t>0</a:t>
            </a:r>
            <a:r>
              <a:rPr lang="uk-UA" i="1" dirty="0" smtClean="0"/>
              <a:t>). </a:t>
            </a:r>
          </a:p>
          <a:p>
            <a:pPr marL="0" indent="355600">
              <a:buNone/>
            </a:pPr>
            <a:r>
              <a:rPr lang="uk-UA" dirty="0" smtClean="0"/>
              <a:t>Фігура на координатній площині може бути графіком деякої числової функції, якщо будь-яка пряма, перпендикулярна до осі абсцис, має з цією фігурою не більше однієї спільної точки. Наприклад, коло не може слугувати графіком жодної функції: тут за заданим значенням аргументу x не завжди однозначно знаходиться значення змінної y (рис. 7).</a:t>
            </a:r>
          </a:p>
          <a:p>
            <a:pPr marL="0" indent="355600">
              <a:buNone/>
            </a:pPr>
            <a:r>
              <a:rPr lang="uk-UA" dirty="0" smtClean="0"/>
              <a:t> </a:t>
            </a:r>
            <a:endParaRPr lang="uk-UA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5013175"/>
            <a:ext cx="1800200" cy="1859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uk-UA" dirty="0" smtClean="0"/>
              <a:t>Графік функції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052736"/>
            <a:ext cx="8568952" cy="2376264"/>
          </a:xfrm>
        </p:spPr>
        <p:txBody>
          <a:bodyPr>
            <a:normAutofit fontScale="92500" lnSpcReduction="20000"/>
          </a:bodyPr>
          <a:lstStyle/>
          <a:p>
            <a:pPr marL="0" indent="355600">
              <a:buNone/>
            </a:pPr>
            <a:r>
              <a:rPr lang="uk-UA" dirty="0" smtClean="0"/>
              <a:t>Графічний спосіб </a:t>
            </a:r>
            <a:r>
              <a:rPr lang="uk-UA" dirty="0" err="1" smtClean="0"/>
              <a:t>задання</a:t>
            </a:r>
            <a:r>
              <a:rPr lang="uk-UA" dirty="0" smtClean="0"/>
              <a:t> функції широко застосовується при дослідженні реальних процесів. Існують прилади, які видають оброблену інформацію у вигляді графіків. Так, у медицині використовують електрокардіограф. Цей прилад рисує криві, які характеризують роботу серця.</a:t>
            </a:r>
          </a:p>
          <a:p>
            <a:pPr marL="0" indent="355600">
              <a:buNone/>
            </a:pPr>
            <a:endParaRPr lang="ru-RU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245" y="3429000"/>
            <a:ext cx="7783976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/>
          <a:lstStyle/>
          <a:p>
            <a:r>
              <a:rPr lang="uk-UA" dirty="0" smtClean="0"/>
              <a:t>Графік функції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980728"/>
            <a:ext cx="8435280" cy="5688632"/>
          </a:xfrm>
        </p:spPr>
        <p:txBody>
          <a:bodyPr>
            <a:normAutofit fontScale="92500" lnSpcReduction="10000"/>
          </a:bodyPr>
          <a:lstStyle/>
          <a:p>
            <a:pPr marL="0" indent="355600">
              <a:buNone/>
            </a:pPr>
            <a:r>
              <a:rPr lang="uk-UA" dirty="0" smtClean="0"/>
              <a:t>На рисунку 8 зображено графік деякої функції </a:t>
            </a:r>
            <a:r>
              <a:rPr lang="uk-UA" i="1" dirty="0" smtClean="0"/>
              <a:t>y = f (x).</a:t>
            </a:r>
          </a:p>
          <a:p>
            <a:pPr marL="0" indent="355600">
              <a:buNone/>
            </a:pPr>
            <a:endParaRPr lang="uk-UA" dirty="0" smtClean="0"/>
          </a:p>
          <a:p>
            <a:pPr marL="0" indent="355600">
              <a:buNone/>
            </a:pPr>
            <a:endParaRPr lang="uk-UA" dirty="0" smtClean="0"/>
          </a:p>
          <a:p>
            <a:pPr marL="0" indent="355600">
              <a:buNone/>
            </a:pPr>
            <a:endParaRPr lang="uk-UA" dirty="0" smtClean="0"/>
          </a:p>
          <a:p>
            <a:pPr marL="0" indent="355600">
              <a:buNone/>
            </a:pPr>
            <a:endParaRPr lang="uk-UA" dirty="0" smtClean="0"/>
          </a:p>
          <a:p>
            <a:pPr marL="0" indent="355600">
              <a:buNone/>
            </a:pPr>
            <a:endParaRPr lang="uk-UA" dirty="0" smtClean="0"/>
          </a:p>
          <a:p>
            <a:pPr marL="0" indent="355600">
              <a:buNone/>
            </a:pPr>
            <a:endParaRPr lang="uk-UA" dirty="0" smtClean="0"/>
          </a:p>
          <a:p>
            <a:pPr marL="0" indent="355600">
              <a:buNone/>
            </a:pPr>
            <a:r>
              <a:rPr lang="uk-UA" dirty="0" smtClean="0"/>
              <a:t>Її областю визначення є проміжок [–4; 7], а областю значень — проміжок [–4; 4]. При </a:t>
            </a:r>
            <a:r>
              <a:rPr lang="uk-UA" i="1" dirty="0" smtClean="0"/>
              <a:t>x = –3, </a:t>
            </a:r>
            <a:r>
              <a:rPr lang="uk-UA" i="1" dirty="0" err="1" smtClean="0"/>
              <a:t>x</a:t>
            </a:r>
            <a:r>
              <a:rPr lang="uk-UA" i="1" dirty="0" smtClean="0"/>
              <a:t> = 1, </a:t>
            </a:r>
            <a:r>
              <a:rPr lang="uk-UA" i="1" dirty="0" err="1" smtClean="0"/>
              <a:t>x</a:t>
            </a:r>
            <a:r>
              <a:rPr lang="uk-UA" i="1" dirty="0" smtClean="0"/>
              <a:t> = 5 значення функції дорівнює нулю. 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1628800"/>
            <a:ext cx="4609170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2688</Words>
  <Application>Microsoft Office PowerPoint</Application>
  <PresentationFormat>Экран (4:3)</PresentationFormat>
  <Paragraphs>194</Paragraphs>
  <Slides>38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38</vt:i4>
      </vt:variant>
    </vt:vector>
  </HeadingPairs>
  <TitlesOfParts>
    <vt:vector size="39" baseType="lpstr">
      <vt:lpstr>Тема Office</vt:lpstr>
      <vt:lpstr>Алгебра і початки аналізу. 10 клас (за підручником Мерзляк А. Г.) </vt:lpstr>
      <vt:lpstr>Тема уроку: Функція та її основні властивості (2 уроки)</vt:lpstr>
      <vt:lpstr>Функція та її основні властивості </vt:lpstr>
      <vt:lpstr>Функція та її основні властивості </vt:lpstr>
      <vt:lpstr>Функція та її основні властивості </vt:lpstr>
      <vt:lpstr>Задання функції</vt:lpstr>
      <vt:lpstr>Графік функції</vt:lpstr>
      <vt:lpstr>Графік функції</vt:lpstr>
      <vt:lpstr>Графік функції</vt:lpstr>
      <vt:lpstr>Нулі функції</vt:lpstr>
      <vt:lpstr>Проміжки знакосталості</vt:lpstr>
      <vt:lpstr>Проміжки знакосталості</vt:lpstr>
      <vt:lpstr>Зростання функції</vt:lpstr>
      <vt:lpstr>Спадання функції</vt:lpstr>
      <vt:lpstr>Зростання та спадання функції</vt:lpstr>
      <vt:lpstr>Зростання та спадання функції</vt:lpstr>
      <vt:lpstr>Приклади зростаючої та спадної функції</vt:lpstr>
      <vt:lpstr>Приклад 1</vt:lpstr>
      <vt:lpstr>Приклад 2</vt:lpstr>
      <vt:lpstr>Найбільше і найменше значення функції</vt:lpstr>
      <vt:lpstr>Приклади</vt:lpstr>
      <vt:lpstr>Найменше і найменше значення функції</vt:lpstr>
      <vt:lpstr>Найбільше і найменше значення функції</vt:lpstr>
      <vt:lpstr>Найменше значення функції</vt:lpstr>
      <vt:lpstr>Первинне закріплення вивченого матеріалу</vt:lpstr>
      <vt:lpstr>Вправи</vt:lpstr>
      <vt:lpstr>Вправи </vt:lpstr>
      <vt:lpstr>Вправи</vt:lpstr>
      <vt:lpstr>Складання алгоритму виконання вправи</vt:lpstr>
      <vt:lpstr>Складання алгоритму виконання вправи</vt:lpstr>
      <vt:lpstr>Тренувальні вправи з коментуванням</vt:lpstr>
      <vt:lpstr>Самостійне виконання вправи</vt:lpstr>
      <vt:lpstr>Обговорення алгоритмів розв'язування вправи</vt:lpstr>
      <vt:lpstr>Тренувальні вправи</vt:lpstr>
      <vt:lpstr>Робота в парах</vt:lpstr>
      <vt:lpstr>Закріплення вивченого матеріалу</vt:lpstr>
      <vt:lpstr>Вправи для повторення</vt:lpstr>
      <vt:lpstr>Домашнє завдання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KEKC</dc:creator>
  <cp:lastModifiedBy>KEKC</cp:lastModifiedBy>
  <cp:revision>21</cp:revision>
  <dcterms:created xsi:type="dcterms:W3CDTF">2012-06-25T19:54:16Z</dcterms:created>
  <dcterms:modified xsi:type="dcterms:W3CDTF">2012-06-27T07:19:42Z</dcterms:modified>
</cp:coreProperties>
</file>